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84" r:id="rId1"/>
  </p:sldMasterIdLst>
  <p:notesMasterIdLst>
    <p:notesMasterId r:id="rId133"/>
  </p:notesMasterIdLst>
  <p:handoutMasterIdLst>
    <p:handoutMasterId r:id="rId134"/>
  </p:handoutMasterIdLst>
  <p:sldIdLst>
    <p:sldId id="256" r:id="rId2"/>
    <p:sldId id="326" r:id="rId3"/>
    <p:sldId id="257" r:id="rId4"/>
    <p:sldId id="258" r:id="rId5"/>
    <p:sldId id="389" r:id="rId6"/>
    <p:sldId id="334" r:id="rId7"/>
    <p:sldId id="413" r:id="rId8"/>
    <p:sldId id="335" r:id="rId9"/>
    <p:sldId id="336" r:id="rId10"/>
    <p:sldId id="337" r:id="rId11"/>
    <p:sldId id="259" r:id="rId12"/>
    <p:sldId id="338" r:id="rId13"/>
    <p:sldId id="339" r:id="rId14"/>
    <p:sldId id="409" r:id="rId15"/>
    <p:sldId id="340" r:id="rId16"/>
    <p:sldId id="410" r:id="rId17"/>
    <p:sldId id="341" r:id="rId18"/>
    <p:sldId id="261" r:id="rId19"/>
    <p:sldId id="262" r:id="rId20"/>
    <p:sldId id="342" r:id="rId21"/>
    <p:sldId id="263" r:id="rId22"/>
    <p:sldId id="343" r:id="rId23"/>
    <p:sldId id="344" r:id="rId24"/>
    <p:sldId id="411" r:id="rId25"/>
    <p:sldId id="264" r:id="rId26"/>
    <p:sldId id="265" r:id="rId27"/>
    <p:sldId id="266" r:id="rId28"/>
    <p:sldId id="346" r:id="rId29"/>
    <p:sldId id="267" r:id="rId30"/>
    <p:sldId id="268" r:id="rId31"/>
    <p:sldId id="269" r:id="rId32"/>
    <p:sldId id="270" r:id="rId33"/>
    <p:sldId id="271" r:id="rId34"/>
    <p:sldId id="392" r:id="rId35"/>
    <p:sldId id="272" r:id="rId36"/>
    <p:sldId id="347" r:id="rId37"/>
    <p:sldId id="273" r:id="rId38"/>
    <p:sldId id="274" r:id="rId39"/>
    <p:sldId id="349" r:id="rId40"/>
    <p:sldId id="275" r:id="rId41"/>
    <p:sldId id="412" r:id="rId42"/>
    <p:sldId id="276" r:id="rId43"/>
    <p:sldId id="350" r:id="rId44"/>
    <p:sldId id="384" r:id="rId45"/>
    <p:sldId id="394" r:id="rId46"/>
    <p:sldId id="278" r:id="rId47"/>
    <p:sldId id="279" r:id="rId48"/>
    <p:sldId id="395" r:id="rId49"/>
    <p:sldId id="396" r:id="rId50"/>
    <p:sldId id="280" r:id="rId51"/>
    <p:sldId id="281" r:id="rId52"/>
    <p:sldId id="353" r:id="rId53"/>
    <p:sldId id="397" r:id="rId54"/>
    <p:sldId id="354" r:id="rId55"/>
    <p:sldId id="282" r:id="rId56"/>
    <p:sldId id="355" r:id="rId57"/>
    <p:sldId id="283" r:id="rId58"/>
    <p:sldId id="356" r:id="rId59"/>
    <p:sldId id="284" r:id="rId60"/>
    <p:sldId id="357" r:id="rId61"/>
    <p:sldId id="285" r:id="rId62"/>
    <p:sldId id="286" r:id="rId63"/>
    <p:sldId id="358" r:id="rId64"/>
    <p:sldId id="287" r:id="rId65"/>
    <p:sldId id="288" r:id="rId66"/>
    <p:sldId id="289" r:id="rId67"/>
    <p:sldId id="290" r:id="rId68"/>
    <p:sldId id="291" r:id="rId69"/>
    <p:sldId id="359" r:id="rId70"/>
    <p:sldId id="292" r:id="rId71"/>
    <p:sldId id="360" r:id="rId72"/>
    <p:sldId id="293" r:id="rId73"/>
    <p:sldId id="294" r:id="rId74"/>
    <p:sldId id="295" r:id="rId75"/>
    <p:sldId id="296" r:id="rId76"/>
    <p:sldId id="297" r:id="rId77"/>
    <p:sldId id="298" r:id="rId78"/>
    <p:sldId id="361" r:id="rId79"/>
    <p:sldId id="299" r:id="rId80"/>
    <p:sldId id="300" r:id="rId81"/>
    <p:sldId id="362" r:id="rId82"/>
    <p:sldId id="398" r:id="rId83"/>
    <p:sldId id="363" r:id="rId84"/>
    <p:sldId id="301" r:id="rId85"/>
    <p:sldId id="302" r:id="rId86"/>
    <p:sldId id="364" r:id="rId87"/>
    <p:sldId id="303" r:id="rId88"/>
    <p:sldId id="365" r:id="rId89"/>
    <p:sldId id="304" r:id="rId90"/>
    <p:sldId id="305" r:id="rId91"/>
    <p:sldId id="306" r:id="rId92"/>
    <p:sldId id="307" r:id="rId93"/>
    <p:sldId id="366" r:id="rId94"/>
    <p:sldId id="399" r:id="rId95"/>
    <p:sldId id="308" r:id="rId96"/>
    <p:sldId id="400" r:id="rId97"/>
    <p:sldId id="401" r:id="rId98"/>
    <p:sldId id="402" r:id="rId99"/>
    <p:sldId id="309" r:id="rId100"/>
    <p:sldId id="403" r:id="rId101"/>
    <p:sldId id="368" r:id="rId102"/>
    <p:sldId id="311" r:id="rId103"/>
    <p:sldId id="312" r:id="rId104"/>
    <p:sldId id="371" r:id="rId105"/>
    <p:sldId id="374" r:id="rId106"/>
    <p:sldId id="313" r:id="rId107"/>
    <p:sldId id="375" r:id="rId108"/>
    <p:sldId id="314" r:id="rId109"/>
    <p:sldId id="315" r:id="rId110"/>
    <p:sldId id="376" r:id="rId111"/>
    <p:sldId id="377" r:id="rId112"/>
    <p:sldId id="378" r:id="rId113"/>
    <p:sldId id="316" r:id="rId114"/>
    <p:sldId id="385" r:id="rId115"/>
    <p:sldId id="404" r:id="rId116"/>
    <p:sldId id="318" r:id="rId117"/>
    <p:sldId id="319" r:id="rId118"/>
    <p:sldId id="405" r:id="rId119"/>
    <p:sldId id="379" r:id="rId120"/>
    <p:sldId id="320" r:id="rId121"/>
    <p:sldId id="380" r:id="rId122"/>
    <p:sldId id="381" r:id="rId123"/>
    <p:sldId id="321" r:id="rId124"/>
    <p:sldId id="382" r:id="rId125"/>
    <p:sldId id="322" r:id="rId126"/>
    <p:sldId id="383" r:id="rId127"/>
    <p:sldId id="406" r:id="rId128"/>
    <p:sldId id="323" r:id="rId129"/>
    <p:sldId id="407" r:id="rId130"/>
    <p:sldId id="324" r:id="rId131"/>
    <p:sldId id="325" r:id="rId132"/>
  </p:sldIdLst>
  <p:sldSz cx="9144000" cy="6858000" type="screen4x3"/>
  <p:notesSz cx="6858000" cy="9144000"/>
  <p:defaultTextStyle>
    <a:defPPr>
      <a:defRPr lang="en-US"/>
    </a:defPPr>
    <a:lvl1pPr algn="l" rtl="0" fontAlgn="base">
      <a:spcBef>
        <a:spcPct val="0"/>
      </a:spcBef>
      <a:spcAft>
        <a:spcPct val="0"/>
      </a:spcAft>
      <a:defRPr sz="36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36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36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36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3600" kern="1200">
        <a:solidFill>
          <a:schemeClr val="tx1"/>
        </a:solidFill>
        <a:latin typeface="Arial" panose="020B0604020202020204" pitchFamily="34" charset="0"/>
        <a:ea typeface="+mn-ea"/>
        <a:cs typeface="+mn-cs"/>
      </a:defRPr>
    </a:lvl5pPr>
    <a:lvl6pPr marL="2286000" algn="l" defTabSz="914400" rtl="0" eaLnBrk="1" latinLnBrk="0" hangingPunct="1">
      <a:defRPr sz="3600" kern="1200">
        <a:solidFill>
          <a:schemeClr val="tx1"/>
        </a:solidFill>
        <a:latin typeface="Arial" panose="020B0604020202020204" pitchFamily="34" charset="0"/>
        <a:ea typeface="+mn-ea"/>
        <a:cs typeface="+mn-cs"/>
      </a:defRPr>
    </a:lvl6pPr>
    <a:lvl7pPr marL="2743200" algn="l" defTabSz="914400" rtl="0" eaLnBrk="1" latinLnBrk="0" hangingPunct="1">
      <a:defRPr sz="3600" kern="1200">
        <a:solidFill>
          <a:schemeClr val="tx1"/>
        </a:solidFill>
        <a:latin typeface="Arial" panose="020B0604020202020204" pitchFamily="34" charset="0"/>
        <a:ea typeface="+mn-ea"/>
        <a:cs typeface="+mn-cs"/>
      </a:defRPr>
    </a:lvl7pPr>
    <a:lvl8pPr marL="3200400" algn="l" defTabSz="914400" rtl="0" eaLnBrk="1" latinLnBrk="0" hangingPunct="1">
      <a:defRPr sz="3600" kern="1200">
        <a:solidFill>
          <a:schemeClr val="tx1"/>
        </a:solidFill>
        <a:latin typeface="Arial" panose="020B0604020202020204" pitchFamily="34" charset="0"/>
        <a:ea typeface="+mn-ea"/>
        <a:cs typeface="+mn-cs"/>
      </a:defRPr>
    </a:lvl8pPr>
    <a:lvl9pPr marL="3657600" algn="l" defTabSz="914400" rtl="0" eaLnBrk="1" latinLnBrk="0" hangingPunct="1">
      <a:defRPr sz="3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3"/>
    <a:srgbClr val="FFFF81"/>
    <a:srgbClr val="FFCC99"/>
    <a:srgbClr val="CFE3F3"/>
    <a:srgbClr val="BDA9E5"/>
    <a:srgbClr val="C2E49C"/>
    <a:srgbClr val="A7D971"/>
    <a:srgbClr val="C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7" autoAdjust="0"/>
    <p:restoredTop sz="84411" autoAdjust="0"/>
  </p:normalViewPr>
  <p:slideViewPr>
    <p:cSldViewPr>
      <p:cViewPr varScale="1">
        <p:scale>
          <a:sx n="104" d="100"/>
          <a:sy n="104" d="100"/>
        </p:scale>
        <p:origin x="122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2" d="100"/>
          <a:sy n="82"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0E2A4DDC-1B7B-472C-BC35-96BC10627AF3}" type="datetimeFigureOut">
              <a:rPr lang="en-US"/>
              <a:pPr>
                <a:defRPr/>
              </a:pPr>
              <a:t>12/11/2018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42CA823-8D01-4CA7-8CF9-5E248E79FA17}" type="slidenum">
              <a:rPr lang="en-US" altLang="en-US"/>
              <a:pPr/>
              <a:t>‹#›</a:t>
            </a:fld>
            <a:endParaRPr lang="en-US" altLang="en-US" dirty="0"/>
          </a:p>
        </p:txBody>
      </p:sp>
    </p:spTree>
    <p:extLst>
      <p:ext uri="{BB962C8B-B14F-4D97-AF65-F5344CB8AC3E}">
        <p14:creationId xmlns:p14="http://schemas.microsoft.com/office/powerpoint/2010/main" val="87236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dirty="0"/>
          </a:p>
        </p:txBody>
      </p:sp>
      <p:sp>
        <p:nvSpPr>
          <p:cNvPr id="2734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dirty="0"/>
          </a:p>
        </p:txBody>
      </p:sp>
      <p:sp>
        <p:nvSpPr>
          <p:cNvPr id="141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34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dirty="0"/>
          </a:p>
        </p:txBody>
      </p:sp>
      <p:sp>
        <p:nvSpPr>
          <p:cNvPr id="2734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D615E4B-5357-4600-9295-E454828B5553}" type="slidenum">
              <a:rPr lang="en-US" altLang="en-US"/>
              <a:pPr/>
              <a:t>‹#›</a:t>
            </a:fld>
            <a:endParaRPr lang="en-US" altLang="en-US" dirty="0"/>
          </a:p>
        </p:txBody>
      </p:sp>
    </p:spTree>
    <p:extLst>
      <p:ext uri="{BB962C8B-B14F-4D97-AF65-F5344CB8AC3E}">
        <p14:creationId xmlns:p14="http://schemas.microsoft.com/office/powerpoint/2010/main" val="868004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D0C6CC2D-63A6-4D36-A1C6-42EF45819505}" type="slidenum">
              <a:rPr lang="en-US" altLang="en-US" sz="1200"/>
              <a:pPr eaLnBrk="1" hangingPunct="1"/>
              <a:t>1</a:t>
            </a:fld>
            <a:endParaRPr lang="en-US" altLang="en-US" sz="1200" dirty="0"/>
          </a:p>
        </p:txBody>
      </p:sp>
    </p:spTree>
    <p:extLst>
      <p:ext uri="{BB962C8B-B14F-4D97-AF65-F5344CB8AC3E}">
        <p14:creationId xmlns:p14="http://schemas.microsoft.com/office/powerpoint/2010/main" val="4205347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E7C14699-BC1C-466C-B319-40CF026785A4}" type="slidenum">
              <a:rPr lang="en-US" altLang="en-US" sz="1200"/>
              <a:pPr eaLnBrk="1" hangingPunct="1"/>
              <a:t>11</a:t>
            </a:fld>
            <a:endParaRPr lang="en-US" altLang="en-US" sz="1200" dirty="0"/>
          </a:p>
        </p:txBody>
      </p:sp>
    </p:spTree>
    <p:extLst>
      <p:ext uri="{BB962C8B-B14F-4D97-AF65-F5344CB8AC3E}">
        <p14:creationId xmlns:p14="http://schemas.microsoft.com/office/powerpoint/2010/main" val="19549733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D0AC496A-C4AB-4AA1-9B0C-E3F21079378B}" type="slidenum">
              <a:rPr lang="en-US" altLang="en-US" sz="1200"/>
              <a:pPr eaLnBrk="1" hangingPunct="1"/>
              <a:t>101</a:t>
            </a:fld>
            <a:endParaRPr lang="en-US" altLang="en-US" sz="1200" dirty="0"/>
          </a:p>
        </p:txBody>
      </p:sp>
    </p:spTree>
    <p:extLst>
      <p:ext uri="{BB962C8B-B14F-4D97-AF65-F5344CB8AC3E}">
        <p14:creationId xmlns:p14="http://schemas.microsoft.com/office/powerpoint/2010/main" val="11950591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mn-cs"/>
              </a:rPr>
              <a:t>Tech Tip: Onboard NICs (p. 115)</a:t>
            </a:r>
          </a:p>
          <a:p>
            <a:r>
              <a:rPr lang="en-US" sz="1200" i="0" kern="1200" dirty="0">
                <a:solidFill>
                  <a:schemeClr val="tx1"/>
                </a:solidFill>
                <a:effectLst/>
                <a:latin typeface="Arial" charset="0"/>
                <a:ea typeface="+mn-ea"/>
                <a:cs typeface="+mn-cs"/>
              </a:rPr>
              <a:t>It’s a rare motherboard these days that doesn’t include an onboard NIC. This, of course, completely destroys the use of the acronym “NIC” for network interface card because  no card is actually involved. But heck, we’re nerds and, just as we’ll probably never stop using the term “RJ-45” when the correct term is “8P8C,” we’ll keep using the term “NIC.” I know! Let’s just pretend it stands for network interface connection!</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102</a:t>
            </a:fld>
            <a:endParaRPr lang="en-US" altLang="en-US" dirty="0"/>
          </a:p>
        </p:txBody>
      </p:sp>
    </p:spTree>
    <p:extLst>
      <p:ext uri="{BB962C8B-B14F-4D97-AF65-F5344CB8AC3E}">
        <p14:creationId xmlns:p14="http://schemas.microsoft.com/office/powerpoint/2010/main" val="16504144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103</a:t>
            </a:fld>
            <a:endParaRPr lang="en-US" altLang="en-US" dirty="0"/>
          </a:p>
        </p:txBody>
      </p:sp>
    </p:spTree>
    <p:extLst>
      <p:ext uri="{BB962C8B-B14F-4D97-AF65-F5344CB8AC3E}">
        <p14:creationId xmlns:p14="http://schemas.microsoft.com/office/powerpoint/2010/main" val="2033782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116): </a:t>
            </a:r>
            <a:r>
              <a:rPr lang="en-US" sz="1200" kern="1200" dirty="0">
                <a:solidFill>
                  <a:schemeClr val="tx1"/>
                </a:solidFill>
                <a:effectLst/>
                <a:latin typeface="Arial" charset="0"/>
                <a:ea typeface="+mn-ea"/>
                <a:cs typeface="+mn-cs"/>
              </a:rPr>
              <a:t>Many people order desktop PCs with NICs simply because they don’t take the time to ask if the system has a built-in NIC. Take a moment and ask about this!</a:t>
            </a:r>
          </a:p>
        </p:txBody>
      </p:sp>
      <p:sp>
        <p:nvSpPr>
          <p:cNvPr id="173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F85BD02B-C703-4176-B2D9-A654C970CA4E}" type="slidenum">
              <a:rPr lang="en-US" altLang="en-US" sz="1200"/>
              <a:pPr eaLnBrk="1" hangingPunct="1"/>
              <a:t>104</a:t>
            </a:fld>
            <a:endParaRPr lang="en-US" altLang="en-US" sz="1200" dirty="0"/>
          </a:p>
        </p:txBody>
      </p:sp>
    </p:spTree>
    <p:extLst>
      <p:ext uri="{BB962C8B-B14F-4D97-AF65-F5344CB8AC3E}">
        <p14:creationId xmlns:p14="http://schemas.microsoft.com/office/powerpoint/2010/main" val="9923724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4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09BD9AD0-1551-41B1-A209-C80FF145FCE5}" type="slidenum">
              <a:rPr lang="en-US" altLang="en-US" sz="1200"/>
              <a:pPr eaLnBrk="1" hangingPunct="1"/>
              <a:t>105</a:t>
            </a:fld>
            <a:endParaRPr lang="en-US" altLang="en-US" sz="1200" dirty="0"/>
          </a:p>
        </p:txBody>
      </p:sp>
    </p:spTree>
    <p:extLst>
      <p:ext uri="{BB962C8B-B14F-4D97-AF65-F5344CB8AC3E}">
        <p14:creationId xmlns:p14="http://schemas.microsoft.com/office/powerpoint/2010/main" val="10287773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106</a:t>
            </a:fld>
            <a:endParaRPr lang="en-US" altLang="en-US" dirty="0"/>
          </a:p>
        </p:txBody>
      </p:sp>
    </p:spTree>
    <p:extLst>
      <p:ext uri="{BB962C8B-B14F-4D97-AF65-F5344CB8AC3E}">
        <p14:creationId xmlns:p14="http://schemas.microsoft.com/office/powerpoint/2010/main" val="40200492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5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40ED4275-FF55-41E8-A4BF-F5D63E258F3D}" type="slidenum">
              <a:rPr lang="en-US" altLang="en-US" sz="1200"/>
              <a:pPr eaLnBrk="1" hangingPunct="1"/>
              <a:t>107</a:t>
            </a:fld>
            <a:endParaRPr lang="en-US" altLang="en-US" sz="1200" dirty="0"/>
          </a:p>
        </p:txBody>
      </p:sp>
    </p:spTree>
    <p:extLst>
      <p:ext uri="{BB962C8B-B14F-4D97-AF65-F5344CB8AC3E}">
        <p14:creationId xmlns:p14="http://schemas.microsoft.com/office/powerpoint/2010/main" val="5130609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108</a:t>
            </a:fld>
            <a:endParaRPr lang="en-US" altLang="en-US" dirty="0"/>
          </a:p>
        </p:txBody>
      </p:sp>
    </p:spTree>
    <p:extLst>
      <p:ext uri="{BB962C8B-B14F-4D97-AF65-F5344CB8AC3E}">
        <p14:creationId xmlns:p14="http://schemas.microsoft.com/office/powerpoint/2010/main" val="30234323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109</a:t>
            </a:fld>
            <a:endParaRPr lang="en-US" altLang="en-US" dirty="0"/>
          </a:p>
        </p:txBody>
      </p:sp>
    </p:spTree>
    <p:extLst>
      <p:ext uri="{BB962C8B-B14F-4D97-AF65-F5344CB8AC3E}">
        <p14:creationId xmlns:p14="http://schemas.microsoft.com/office/powerpoint/2010/main" val="15478305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6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0849B694-FB06-4831-9698-9A4848FA2EEE}" type="slidenum">
              <a:rPr lang="en-US" altLang="en-US" sz="1200"/>
              <a:pPr eaLnBrk="1" hangingPunct="1"/>
              <a:t>110</a:t>
            </a:fld>
            <a:endParaRPr lang="en-US" altLang="en-US" sz="1200" dirty="0"/>
          </a:p>
        </p:txBody>
      </p:sp>
    </p:spTree>
    <p:extLst>
      <p:ext uri="{BB962C8B-B14F-4D97-AF65-F5344CB8AC3E}">
        <p14:creationId xmlns:p14="http://schemas.microsoft.com/office/powerpoint/2010/main" val="193507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12</a:t>
            </a:fld>
            <a:endParaRPr lang="en-US" altLang="en-US" dirty="0"/>
          </a:p>
        </p:txBody>
      </p:sp>
    </p:spTree>
    <p:extLst>
      <p:ext uri="{BB962C8B-B14F-4D97-AF65-F5344CB8AC3E}">
        <p14:creationId xmlns:p14="http://schemas.microsoft.com/office/powerpoint/2010/main" val="15510765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Exam Tip (p. 117):</a:t>
            </a:r>
            <a:r>
              <a:rPr lang="en-US" sz="1200" i="0" kern="1200" dirty="0">
                <a:solidFill>
                  <a:schemeClr val="tx1"/>
                </a:solidFill>
                <a:effectLst/>
                <a:latin typeface="Arial" charset="0"/>
                <a:ea typeface="+mn-ea"/>
                <a:cs typeface="+mn-cs"/>
              </a:rPr>
              <a:t> The Link Aggregation Control Protocol (LACP) controls how multiple network devices send and receive data as a single connection.</a:t>
            </a:r>
          </a:p>
          <a:p>
            <a:endParaRPr lang="en-US" altLang="en-US" i="0" dirty="0">
              <a:latin typeface="Arial" panose="020B0604020202020204" pitchFamily="34" charset="0"/>
            </a:endParaRP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CE365702-35B6-4205-B721-0FC63C2C4E9D}" type="slidenum">
              <a:rPr lang="en-US" altLang="en-US" sz="1200"/>
              <a:pPr eaLnBrk="1" hangingPunct="1"/>
              <a:t>111</a:t>
            </a:fld>
            <a:endParaRPr lang="en-US" altLang="en-US" sz="1200" dirty="0"/>
          </a:p>
        </p:txBody>
      </p:sp>
    </p:spTree>
    <p:extLst>
      <p:ext uri="{BB962C8B-B14F-4D97-AF65-F5344CB8AC3E}">
        <p14:creationId xmlns:p14="http://schemas.microsoft.com/office/powerpoint/2010/main" val="31040008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78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AF0EF32B-98B1-47F2-8BBA-E7CA0AD7E6E8}" type="slidenum">
              <a:rPr lang="en-US" altLang="en-US" sz="1200"/>
              <a:pPr eaLnBrk="1" hangingPunct="1"/>
              <a:t>112</a:t>
            </a:fld>
            <a:endParaRPr lang="en-US" altLang="en-US" sz="1200" dirty="0"/>
          </a:p>
        </p:txBody>
      </p:sp>
    </p:spTree>
    <p:extLst>
      <p:ext uri="{BB962C8B-B14F-4D97-AF65-F5344CB8AC3E}">
        <p14:creationId xmlns:p14="http://schemas.microsoft.com/office/powerpoint/2010/main" val="7959870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113</a:t>
            </a:fld>
            <a:endParaRPr lang="en-US" altLang="en-US" dirty="0"/>
          </a:p>
        </p:txBody>
      </p:sp>
    </p:spTree>
    <p:extLst>
      <p:ext uri="{BB962C8B-B14F-4D97-AF65-F5344CB8AC3E}">
        <p14:creationId xmlns:p14="http://schemas.microsoft.com/office/powerpoint/2010/main" val="39433469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114</a:t>
            </a:fld>
            <a:endParaRPr lang="en-US" altLang="en-US" dirty="0"/>
          </a:p>
        </p:txBody>
      </p:sp>
    </p:spTree>
    <p:extLst>
      <p:ext uri="{BB962C8B-B14F-4D97-AF65-F5344CB8AC3E}">
        <p14:creationId xmlns:p14="http://schemas.microsoft.com/office/powerpoint/2010/main" val="29421488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115</a:t>
            </a:fld>
            <a:endParaRPr lang="en-US" altLang="en-US" dirty="0"/>
          </a:p>
        </p:txBody>
      </p:sp>
    </p:spTree>
    <p:extLst>
      <p:ext uri="{BB962C8B-B14F-4D97-AF65-F5344CB8AC3E}">
        <p14:creationId xmlns:p14="http://schemas.microsoft.com/office/powerpoint/2010/main" val="8364776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116</a:t>
            </a:fld>
            <a:endParaRPr lang="en-US" altLang="en-US" dirty="0"/>
          </a:p>
        </p:txBody>
      </p:sp>
    </p:spTree>
    <p:extLst>
      <p:ext uri="{BB962C8B-B14F-4D97-AF65-F5344CB8AC3E}">
        <p14:creationId xmlns:p14="http://schemas.microsoft.com/office/powerpoint/2010/main" val="40017637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117</a:t>
            </a:fld>
            <a:endParaRPr lang="en-US" altLang="en-US" dirty="0"/>
          </a:p>
        </p:txBody>
      </p:sp>
    </p:spTree>
    <p:extLst>
      <p:ext uri="{BB962C8B-B14F-4D97-AF65-F5344CB8AC3E}">
        <p14:creationId xmlns:p14="http://schemas.microsoft.com/office/powerpoint/2010/main" val="15110150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118</a:t>
            </a:fld>
            <a:endParaRPr lang="en-US" altLang="en-US" dirty="0"/>
          </a:p>
        </p:txBody>
      </p:sp>
    </p:spTree>
    <p:extLst>
      <p:ext uri="{BB962C8B-B14F-4D97-AF65-F5344CB8AC3E}">
        <p14:creationId xmlns:p14="http://schemas.microsoft.com/office/powerpoint/2010/main" val="15122682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0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0675339A-D638-4E21-B100-BB02EF8FAA31}" type="slidenum">
              <a:rPr lang="en-US" altLang="en-US" sz="1200"/>
              <a:pPr eaLnBrk="1" hangingPunct="1"/>
              <a:t>119</a:t>
            </a:fld>
            <a:endParaRPr lang="en-US" altLang="en-US" sz="1200" dirty="0"/>
          </a:p>
        </p:txBody>
      </p:sp>
    </p:spTree>
    <p:extLst>
      <p:ext uri="{BB962C8B-B14F-4D97-AF65-F5344CB8AC3E}">
        <p14:creationId xmlns:p14="http://schemas.microsoft.com/office/powerpoint/2010/main" val="40144311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120</a:t>
            </a:fld>
            <a:endParaRPr lang="en-US" altLang="en-US" dirty="0"/>
          </a:p>
        </p:txBody>
      </p:sp>
    </p:spTree>
    <p:extLst>
      <p:ext uri="{BB962C8B-B14F-4D97-AF65-F5344CB8AC3E}">
        <p14:creationId xmlns:p14="http://schemas.microsoft.com/office/powerpoint/2010/main" val="3875953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rPr>
              <a:t>Cross Check: </a:t>
            </a:r>
            <a:r>
              <a:rPr lang="en-US" sz="1200" b="1" kern="1200" dirty="0">
                <a:solidFill>
                  <a:schemeClr val="tx1"/>
                </a:solidFill>
                <a:effectLst/>
                <a:latin typeface="Arial" charset="0"/>
                <a:ea typeface="+mn-ea"/>
                <a:cs typeface="+mn-cs"/>
              </a:rPr>
              <a:t>TIA/EIA Standards (p. 91)</a:t>
            </a:r>
          </a:p>
          <a:p>
            <a:r>
              <a:rPr lang="en-US" sz="1200" kern="1200" dirty="0">
                <a:solidFill>
                  <a:schemeClr val="tx1"/>
                </a:solidFill>
                <a:effectLst/>
                <a:latin typeface="Arial" charset="0"/>
                <a:ea typeface="+mn-ea"/>
                <a:cs typeface="+mn-cs"/>
              </a:rPr>
              <a:t>You should remember the TIA/EIA 568 standards from Chapter 3, “Ethernet Basics,” but do you remember how to tell the difference between 568A and 568B? Why were the standards considered necessary?</a:t>
            </a:r>
          </a:p>
          <a:p>
            <a:endParaRPr lang="en-US" sz="1200" kern="1200" dirty="0">
              <a:solidFill>
                <a:schemeClr val="tx1"/>
              </a:solidFill>
              <a:effectLst/>
              <a:latin typeface="Arial" charset="0"/>
              <a:ea typeface="+mn-ea"/>
              <a:cs typeface="+mn-cs"/>
            </a:endParaRPr>
          </a:p>
          <a:p>
            <a:r>
              <a:rPr lang="en-US" sz="1200" b="1" kern="1200" dirty="0">
                <a:solidFill>
                  <a:schemeClr val="tx1"/>
                </a:solidFill>
                <a:effectLst/>
                <a:latin typeface="Arial" charset="0"/>
                <a:ea typeface="+mn-ea"/>
                <a:cs typeface="+mn-cs"/>
              </a:rPr>
              <a:t>Tech Tip: Professional Cabling Certifications with BICSI (p. 91)</a:t>
            </a:r>
          </a:p>
          <a:p>
            <a:r>
              <a:rPr lang="en-US" sz="1200" kern="1200" dirty="0">
                <a:solidFill>
                  <a:schemeClr val="tx1"/>
                </a:solidFill>
                <a:effectLst/>
                <a:latin typeface="Arial" charset="0"/>
                <a:ea typeface="+mn-ea"/>
                <a:cs typeface="+mn-cs"/>
              </a:rPr>
              <a:t>Installing structured cabling properly takes a startlingly high degree of skill. Thousands of pitfalls await inexperienced network people who think they can install their own network cabling. Pulling cable requires expensive equipment, a lot of hands, and the ability to react to problems quickly. Network techs can cost employers a lot of money—not to mention losing their good jobs—by imagining they can do it themselves without the proper knowledge. If you are interested in learning more details about structured cabling, an organization called the Building Industry Consulting Service International (BICSI) (www.bicsi.org) provides a series of widely-recognized certifications for the cabling industry.</a:t>
            </a:r>
          </a:p>
          <a:p>
            <a:endParaRPr lang="en-US" sz="1200" kern="1200" dirty="0">
              <a:solidFill>
                <a:schemeClr val="tx1"/>
              </a:solidFill>
              <a:effectLst/>
              <a:latin typeface="Arial" charset="0"/>
              <a:ea typeface="+mn-ea"/>
              <a:cs typeface="+mn-cs"/>
            </a:endParaRPr>
          </a:p>
          <a:p>
            <a:endParaRPr lang="en-US" altLang="en-US" dirty="0">
              <a:latin typeface="Arial" panose="020B0604020202020204" pitchFamily="34" charset="0"/>
            </a:endParaRPr>
          </a:p>
        </p:txBody>
      </p:sp>
      <p:sp>
        <p:nvSpPr>
          <p:cNvPr id="152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F28B8F22-7E3B-46AB-A98A-6E176F91416A}" type="slidenum">
              <a:rPr lang="en-US" altLang="en-US" sz="1200"/>
              <a:pPr eaLnBrk="1" hangingPunct="1"/>
              <a:t>13</a:t>
            </a:fld>
            <a:endParaRPr lang="en-US" altLang="en-US" sz="1200" dirty="0"/>
          </a:p>
        </p:txBody>
      </p:sp>
    </p:spTree>
    <p:extLst>
      <p:ext uri="{BB962C8B-B14F-4D97-AF65-F5344CB8AC3E}">
        <p14:creationId xmlns:p14="http://schemas.microsoft.com/office/powerpoint/2010/main" val="15936246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2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B3CEA660-1AAF-40AF-B0E1-877E9F1A5327}" type="slidenum">
              <a:rPr lang="en-US" altLang="en-US" sz="1200"/>
              <a:pPr eaLnBrk="1" hangingPunct="1"/>
              <a:t>121</a:t>
            </a:fld>
            <a:endParaRPr lang="en-US" altLang="en-US" sz="1200" dirty="0"/>
          </a:p>
        </p:txBody>
      </p:sp>
    </p:spTree>
    <p:extLst>
      <p:ext uri="{BB962C8B-B14F-4D97-AF65-F5344CB8AC3E}">
        <p14:creationId xmlns:p14="http://schemas.microsoft.com/office/powerpoint/2010/main" val="36948080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kern="1200" dirty="0">
                <a:solidFill>
                  <a:schemeClr val="tx1"/>
                </a:solidFill>
                <a:effectLst/>
                <a:latin typeface="Arial" charset="0"/>
                <a:ea typeface="+mn-ea"/>
                <a:cs typeface="+mn-cs"/>
              </a:rPr>
              <a:t>Note (p. 120): </a:t>
            </a:r>
            <a:r>
              <a:rPr lang="en-US" sz="1200" kern="1200" dirty="0">
                <a:solidFill>
                  <a:schemeClr val="tx1"/>
                </a:solidFill>
                <a:effectLst/>
                <a:latin typeface="Arial" charset="0"/>
                <a:ea typeface="+mn-ea"/>
                <a:cs typeface="+mn-cs"/>
              </a:rPr>
              <a:t>Onboard NICs on laptops are especially notorious for breaking due to constant plugging and unplugging. On some laptops, the NICs are easy to replace; others require a motherboard replacement.</a:t>
            </a:r>
          </a:p>
        </p:txBody>
      </p:sp>
      <p:sp>
        <p:nvSpPr>
          <p:cNvPr id="183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5A95F66C-F06A-41DA-B6E2-C1CB4038E390}" type="slidenum">
              <a:rPr lang="en-US" altLang="en-US" sz="1200"/>
              <a:pPr eaLnBrk="1" hangingPunct="1"/>
              <a:t>122</a:t>
            </a:fld>
            <a:endParaRPr lang="en-US" altLang="en-US" sz="1200" dirty="0"/>
          </a:p>
        </p:txBody>
      </p:sp>
    </p:spTree>
    <p:extLst>
      <p:ext uri="{BB962C8B-B14F-4D97-AF65-F5344CB8AC3E}">
        <p14:creationId xmlns:p14="http://schemas.microsoft.com/office/powerpoint/2010/main" val="64151490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123</a:t>
            </a:fld>
            <a:endParaRPr lang="en-US" altLang="en-US" dirty="0"/>
          </a:p>
        </p:txBody>
      </p:sp>
    </p:spTree>
    <p:extLst>
      <p:ext uri="{BB962C8B-B14F-4D97-AF65-F5344CB8AC3E}">
        <p14:creationId xmlns:p14="http://schemas.microsoft.com/office/powerpoint/2010/main" val="24797941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BDAA361B-975F-41BD-A8B6-7ECE360A4D00}" type="slidenum">
              <a:rPr lang="en-US" altLang="en-US" sz="1200"/>
              <a:pPr eaLnBrk="1" hangingPunct="1"/>
              <a:t>124</a:t>
            </a:fld>
            <a:endParaRPr lang="en-US" altLang="en-US" sz="1200" dirty="0"/>
          </a:p>
        </p:txBody>
      </p:sp>
    </p:spTree>
    <p:extLst>
      <p:ext uri="{BB962C8B-B14F-4D97-AF65-F5344CB8AC3E}">
        <p14:creationId xmlns:p14="http://schemas.microsoft.com/office/powerpoint/2010/main" val="12624693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125</a:t>
            </a:fld>
            <a:endParaRPr lang="en-US" altLang="en-US" dirty="0"/>
          </a:p>
        </p:txBody>
      </p:sp>
    </p:spTree>
    <p:extLst>
      <p:ext uri="{BB962C8B-B14F-4D97-AF65-F5344CB8AC3E}">
        <p14:creationId xmlns:p14="http://schemas.microsoft.com/office/powerpoint/2010/main" val="37638093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kern="1200" dirty="0">
                <a:solidFill>
                  <a:schemeClr val="tx1"/>
                </a:solidFill>
                <a:effectLst/>
              </a:rPr>
              <a:t>Tech Tip: Online vs. Standby Power Supplies (p. 121)</a:t>
            </a:r>
          </a:p>
          <a:p>
            <a:r>
              <a:rPr lang="en-US" sz="1200" kern="1200" dirty="0">
                <a:solidFill>
                  <a:schemeClr val="tx1"/>
                </a:solidFill>
                <a:effectLst/>
              </a:rPr>
              <a:t>You can purchase two different types of UPSs—online and standby. An online UPS continuously charges a battery that, in turn, powers the computer components. If the telecommunications room loses power, the computers stay powered up without missing a beat, at least until the battery runs out. </a:t>
            </a:r>
          </a:p>
          <a:p>
            <a:r>
              <a:rPr lang="en-US" sz="1200" kern="1200" dirty="0">
                <a:solidFill>
                  <a:schemeClr val="tx1"/>
                </a:solidFill>
                <a:effectLst/>
              </a:rPr>
              <a:t>A standby power supply (SPS) also has a big battery but doesn’t power the computer unless the power goes out. Circuitry detects the power outage and immediately kicks on the battery. </a:t>
            </a:r>
            <a:endParaRPr lang="en-US" altLang="en-US" dirty="0">
              <a:latin typeface="Arial" panose="020B0604020202020204" pitchFamily="34" charset="0"/>
            </a:endParaRPr>
          </a:p>
        </p:txBody>
      </p:sp>
      <p:sp>
        <p:nvSpPr>
          <p:cNvPr id="186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A96A24CD-7419-4246-8D29-B38114F3BF7D}" type="slidenum">
              <a:rPr lang="en-US" altLang="en-US" sz="1200"/>
              <a:pPr eaLnBrk="1" hangingPunct="1"/>
              <a:t>126</a:t>
            </a:fld>
            <a:endParaRPr lang="en-US" altLang="en-US" sz="1200" dirty="0"/>
          </a:p>
        </p:txBody>
      </p:sp>
    </p:spTree>
    <p:extLst>
      <p:ext uri="{BB962C8B-B14F-4D97-AF65-F5344CB8AC3E}">
        <p14:creationId xmlns:p14="http://schemas.microsoft.com/office/powerpoint/2010/main" val="22770990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122): </a:t>
            </a:r>
            <a:r>
              <a:rPr lang="en-US" sz="1200" kern="1200" dirty="0">
                <a:solidFill>
                  <a:schemeClr val="tx1"/>
                </a:solidFill>
                <a:effectLst/>
                <a:latin typeface="Arial" charset="0"/>
                <a:ea typeface="+mn-ea"/>
                <a:cs typeface="+mn-cs"/>
              </a:rPr>
              <a:t>Using a high-quality UPS, installing temperature and environmental monitors; these fall into a much larger discussion called “managing risk.” Managing risk a big topic, so I’ve devoted the entire Chapter 18, Managing Risk,” to it. </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127</a:t>
            </a:fld>
            <a:endParaRPr lang="en-US" altLang="en-US" dirty="0"/>
          </a:p>
        </p:txBody>
      </p:sp>
    </p:spTree>
    <p:extLst>
      <p:ext uri="{BB962C8B-B14F-4D97-AF65-F5344CB8AC3E}">
        <p14:creationId xmlns:p14="http://schemas.microsoft.com/office/powerpoint/2010/main" val="28267485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5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CEE33737-759A-471C-BB05-3201DA2A9CE5}" type="slidenum">
              <a:rPr lang="en-US" altLang="en-US" sz="1200"/>
              <a:pPr eaLnBrk="1" hangingPunct="1"/>
              <a:t>128</a:t>
            </a:fld>
            <a:endParaRPr lang="en-US" altLang="en-US" sz="1200" dirty="0"/>
          </a:p>
        </p:txBody>
      </p:sp>
    </p:spTree>
    <p:extLst>
      <p:ext uri="{BB962C8B-B14F-4D97-AF65-F5344CB8AC3E}">
        <p14:creationId xmlns:p14="http://schemas.microsoft.com/office/powerpoint/2010/main" val="985803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Exam Tip (p. 122): </a:t>
            </a:r>
            <a:r>
              <a:rPr lang="en-US" sz="1200" i="0" kern="1200" dirty="0">
                <a:solidFill>
                  <a:schemeClr val="tx1"/>
                </a:solidFill>
                <a:effectLst/>
                <a:latin typeface="Arial" charset="0"/>
                <a:ea typeface="+mn-ea"/>
                <a:cs typeface="+mn-cs"/>
              </a:rPr>
              <a:t>You’ll see a tone probe referred to on the CompTIA Network+ exam as a toner probe.</a:t>
            </a:r>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129</a:t>
            </a:fld>
            <a:endParaRPr lang="en-US" altLang="en-US" dirty="0"/>
          </a:p>
        </p:txBody>
      </p:sp>
    </p:spTree>
    <p:extLst>
      <p:ext uri="{BB962C8B-B14F-4D97-AF65-F5344CB8AC3E}">
        <p14:creationId xmlns:p14="http://schemas.microsoft.com/office/powerpoint/2010/main" val="208808101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89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54DB898B-362B-4986-9915-C439578E0CBF}" type="slidenum">
              <a:rPr lang="en-US" altLang="en-US" sz="1200"/>
              <a:pPr eaLnBrk="1" hangingPunct="1"/>
              <a:t>130</a:t>
            </a:fld>
            <a:endParaRPr lang="en-US" altLang="en-US" sz="1200" dirty="0"/>
          </a:p>
        </p:txBody>
      </p:sp>
    </p:spTree>
    <p:extLst>
      <p:ext uri="{BB962C8B-B14F-4D97-AF65-F5344CB8AC3E}">
        <p14:creationId xmlns:p14="http://schemas.microsoft.com/office/powerpoint/2010/main" val="194658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14</a:t>
            </a:fld>
            <a:endParaRPr lang="en-US" altLang="en-US" dirty="0"/>
          </a:p>
        </p:txBody>
      </p:sp>
    </p:spTree>
    <p:extLst>
      <p:ext uri="{BB962C8B-B14F-4D97-AF65-F5344CB8AC3E}">
        <p14:creationId xmlns:p14="http://schemas.microsoft.com/office/powerpoint/2010/main" val="416178962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Another example of a tone probe</a:t>
            </a:r>
          </a:p>
        </p:txBody>
      </p:sp>
      <p:sp>
        <p:nvSpPr>
          <p:cNvPr id="190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539B2EF6-7F1E-49D5-B0F2-6E3816D981BF}" type="slidenum">
              <a:rPr lang="en-US" altLang="en-US" sz="1200"/>
              <a:pPr eaLnBrk="1" hangingPunct="1"/>
              <a:t>131</a:t>
            </a:fld>
            <a:endParaRPr lang="en-US" altLang="en-US" sz="1200" dirty="0"/>
          </a:p>
        </p:txBody>
      </p:sp>
    </p:spTree>
    <p:extLst>
      <p:ext uri="{BB962C8B-B14F-4D97-AF65-F5344CB8AC3E}">
        <p14:creationId xmlns:p14="http://schemas.microsoft.com/office/powerpoint/2010/main" val="133000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3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84D3674B-C861-41E5-A25D-DD01B3464EC6}" type="slidenum">
              <a:rPr lang="en-US" altLang="en-US" sz="1200"/>
              <a:pPr eaLnBrk="1" hangingPunct="1"/>
              <a:t>15</a:t>
            </a:fld>
            <a:endParaRPr lang="en-US" altLang="en-US" sz="1200" dirty="0"/>
          </a:p>
        </p:txBody>
      </p:sp>
    </p:spTree>
    <p:extLst>
      <p:ext uri="{BB962C8B-B14F-4D97-AF65-F5344CB8AC3E}">
        <p14:creationId xmlns:p14="http://schemas.microsoft.com/office/powerpoint/2010/main" val="1376516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E7C14699-BC1C-466C-B319-40CF026785A4}" type="slidenum">
              <a:rPr lang="en-US" altLang="en-US" sz="1200"/>
              <a:pPr eaLnBrk="1" hangingPunct="1"/>
              <a:t>16</a:t>
            </a:fld>
            <a:endParaRPr lang="en-US" altLang="en-US" sz="1200" dirty="0"/>
          </a:p>
        </p:txBody>
      </p:sp>
    </p:spTree>
    <p:extLst>
      <p:ext uri="{BB962C8B-B14F-4D97-AF65-F5344CB8AC3E}">
        <p14:creationId xmlns:p14="http://schemas.microsoft.com/office/powerpoint/2010/main" val="1954973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Exam Tip (p. 92): </a:t>
            </a:r>
            <a:r>
              <a:rPr lang="en-US" sz="1200" i="0" kern="1200" dirty="0">
                <a:solidFill>
                  <a:schemeClr val="tx1"/>
                </a:solidFill>
                <a:effectLst/>
                <a:latin typeface="Arial" charset="0"/>
                <a:ea typeface="+mn-ea"/>
                <a:cs typeface="+mn-cs"/>
              </a:rPr>
              <a:t>A single piece of cable that runs from a work area to a telecommunications room is called a run.</a:t>
            </a:r>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17</a:t>
            </a:fld>
            <a:endParaRPr lang="en-US" altLang="en-US" dirty="0"/>
          </a:p>
        </p:txBody>
      </p:sp>
    </p:spTree>
    <p:extLst>
      <p:ext uri="{BB962C8B-B14F-4D97-AF65-F5344CB8AC3E}">
        <p14:creationId xmlns:p14="http://schemas.microsoft.com/office/powerpoint/2010/main" val="340225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18</a:t>
            </a:fld>
            <a:endParaRPr lang="en-US" altLang="en-US" dirty="0"/>
          </a:p>
        </p:txBody>
      </p:sp>
    </p:spTree>
    <p:extLst>
      <p:ext uri="{BB962C8B-B14F-4D97-AF65-F5344CB8AC3E}">
        <p14:creationId xmlns:p14="http://schemas.microsoft.com/office/powerpoint/2010/main" val="2936377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5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089AA48D-4715-41CF-B2A1-97C891A2F29C}" type="slidenum">
              <a:rPr lang="en-US" altLang="en-US" sz="1200"/>
              <a:pPr eaLnBrk="1" hangingPunct="1"/>
              <a:t>19</a:t>
            </a:fld>
            <a:endParaRPr lang="en-US" altLang="en-US" sz="1200" dirty="0"/>
          </a:p>
        </p:txBody>
      </p:sp>
    </p:spTree>
    <p:extLst>
      <p:ext uri="{BB962C8B-B14F-4D97-AF65-F5344CB8AC3E}">
        <p14:creationId xmlns:p14="http://schemas.microsoft.com/office/powerpoint/2010/main" val="1482467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mn-cs"/>
              </a:rPr>
              <a:t>Note (p. 93): </a:t>
            </a:r>
            <a:r>
              <a:rPr lang="en-US" sz="1200" kern="1200" dirty="0">
                <a:solidFill>
                  <a:schemeClr val="tx1"/>
                </a:solidFill>
                <a:effectLst/>
                <a:latin typeface="Arial" charset="0"/>
                <a:ea typeface="+mn-ea"/>
                <a:cs typeface="+mn-cs"/>
              </a:rPr>
              <a:t>Unlike previous CAT standards, TIA/EIA defines CAT 5e and later as four-pair-only cables.</a:t>
            </a:r>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20</a:t>
            </a:fld>
            <a:endParaRPr lang="en-US" altLang="en-US" dirty="0"/>
          </a:p>
        </p:txBody>
      </p:sp>
    </p:spTree>
    <p:extLst>
      <p:ext uri="{BB962C8B-B14F-4D97-AF65-F5344CB8AC3E}">
        <p14:creationId xmlns:p14="http://schemas.microsoft.com/office/powerpoint/2010/main" val="853697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7AFF1C33-4E4E-4427-BD78-66ACB4B954AC}" type="slidenum">
              <a:rPr lang="en-US" altLang="en-US" sz="1200"/>
              <a:pPr eaLnBrk="1" hangingPunct="1"/>
              <a:t>2</a:t>
            </a:fld>
            <a:endParaRPr lang="en-US" altLang="en-US" sz="1200" dirty="0"/>
          </a:p>
        </p:txBody>
      </p:sp>
    </p:spTree>
    <p:extLst>
      <p:ext uri="{BB962C8B-B14F-4D97-AF65-F5344CB8AC3E}">
        <p14:creationId xmlns:p14="http://schemas.microsoft.com/office/powerpoint/2010/main" val="1852871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mn-cs"/>
              </a:rPr>
              <a:t>Cross Check:</a:t>
            </a:r>
            <a:r>
              <a:rPr lang="en-US" sz="1200" b="1" kern="1200" baseline="0" dirty="0">
                <a:solidFill>
                  <a:schemeClr val="tx1"/>
                </a:solidFill>
                <a:effectLst/>
                <a:latin typeface="Arial" charset="0"/>
                <a:ea typeface="+mn-ea"/>
                <a:cs typeface="+mn-cs"/>
              </a:rPr>
              <a:t> </a:t>
            </a:r>
            <a:r>
              <a:rPr lang="en-US" sz="1200" b="1" kern="1200" dirty="0">
                <a:solidFill>
                  <a:schemeClr val="tx1"/>
                </a:solidFill>
                <a:effectLst/>
                <a:latin typeface="Arial" charset="0"/>
                <a:ea typeface="+mn-ea"/>
                <a:cs typeface="+mn-cs"/>
              </a:rPr>
              <a:t>Fire Ratings (p. 93)</a:t>
            </a:r>
          </a:p>
          <a:p>
            <a:r>
              <a:rPr lang="en-US" sz="1200" kern="1200" dirty="0">
                <a:solidFill>
                  <a:schemeClr val="tx1"/>
                </a:solidFill>
                <a:effectLst/>
                <a:latin typeface="Arial" charset="0"/>
                <a:ea typeface="+mn-ea"/>
                <a:cs typeface="+mn-cs"/>
              </a:rPr>
              <a:t>You saw another aspect of cabling way back in Chapter 2, Cabling and Topology,” so check your memory here. What are fire ratings? When should you use plenum-grade cabling and when should you use riser-grade cabling? What about PVC? What are the differences?</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21</a:t>
            </a:fld>
            <a:endParaRPr lang="en-US" altLang="en-US" dirty="0"/>
          </a:p>
        </p:txBody>
      </p:sp>
    </p:spTree>
    <p:extLst>
      <p:ext uri="{BB962C8B-B14F-4D97-AF65-F5344CB8AC3E}">
        <p14:creationId xmlns:p14="http://schemas.microsoft.com/office/powerpoint/2010/main" val="2978270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22</a:t>
            </a:fld>
            <a:endParaRPr lang="en-US" altLang="en-US" dirty="0"/>
          </a:p>
        </p:txBody>
      </p:sp>
    </p:spTree>
    <p:extLst>
      <p:ext uri="{BB962C8B-B14F-4D97-AF65-F5344CB8AC3E}">
        <p14:creationId xmlns:p14="http://schemas.microsoft.com/office/powerpoint/2010/main" val="646579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Note (p. 93): </a:t>
            </a:r>
            <a:r>
              <a:rPr lang="en-US" sz="1200" i="0" kern="1200" dirty="0">
                <a:solidFill>
                  <a:schemeClr val="tx1"/>
                </a:solidFill>
                <a:effectLst/>
                <a:latin typeface="Arial" charset="0"/>
                <a:ea typeface="+mn-ea"/>
                <a:cs typeface="+mn-cs"/>
              </a:rPr>
              <a:t>The telecommunications room is also known as an intermediate distribution frame (IDF), as opposed to the main distribution frame (MDF), which we will discuss later in the chapter.</a:t>
            </a:r>
          </a:p>
          <a:p>
            <a:endParaRPr lang="en-US" altLang="en-US" i="0" dirty="0">
              <a:latin typeface="Arial" panose="020B0604020202020204" pitchFamily="34" charset="0"/>
            </a:endParaRPr>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70EF0F99-430E-43F4-92A6-9B7B1FE65ED1}" type="slidenum">
              <a:rPr lang="en-US" altLang="en-US" sz="1200"/>
              <a:pPr eaLnBrk="1" hangingPunct="1"/>
              <a:t>23</a:t>
            </a:fld>
            <a:endParaRPr lang="en-US" altLang="en-US" sz="1200" dirty="0"/>
          </a:p>
        </p:txBody>
      </p:sp>
    </p:spTree>
    <p:extLst>
      <p:ext uri="{BB962C8B-B14F-4D97-AF65-F5344CB8AC3E}">
        <p14:creationId xmlns:p14="http://schemas.microsoft.com/office/powerpoint/2010/main" val="4141054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Note (p. 94): </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Equipment racks evolved out of the railroad signaling racks from the 19</a:t>
            </a:r>
            <a:r>
              <a:rPr kumimoji="0" lang="en-US" sz="1200" b="0" i="0" u="none" strike="noStrike" kern="1200" cap="none" spc="0" normalizeH="0" baseline="30000" noProof="0" dirty="0">
                <a:ln>
                  <a:noFill/>
                </a:ln>
                <a:solidFill>
                  <a:srgbClr val="000000"/>
                </a:solidFill>
                <a:effectLst/>
                <a:uLnTx/>
                <a:uFillTx/>
                <a:latin typeface="Arial" charset="0"/>
                <a:ea typeface="+mn-ea"/>
                <a:cs typeface="+mn-cs"/>
              </a:rPr>
              <a:t>th</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century. The components in a rack today obviously differ a lot from railroad signaling, but the 19" width has remained the standard for well over 100 years. </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solidFill>
                  <a:prstClr val="black"/>
                </a:solidFill>
              </a:rPr>
              <a:pPr/>
              <a:t>24</a:t>
            </a:fld>
            <a:endParaRPr lang="en-US" altLang="en-US" dirty="0">
              <a:solidFill>
                <a:prstClr val="black"/>
              </a:solidFill>
            </a:endParaRPr>
          </a:p>
        </p:txBody>
      </p:sp>
    </p:spTree>
    <p:extLst>
      <p:ext uri="{BB962C8B-B14F-4D97-AF65-F5344CB8AC3E}">
        <p14:creationId xmlns:p14="http://schemas.microsoft.com/office/powerpoint/2010/main" val="2391529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02082537-E0E9-4C5D-B4AC-C82EC319F65A}" type="slidenum">
              <a:rPr lang="en-US" altLang="en-US" sz="1200"/>
              <a:pPr eaLnBrk="1" hangingPunct="1"/>
              <a:t>25</a:t>
            </a:fld>
            <a:endParaRPr lang="en-US" altLang="en-US" sz="1200" dirty="0"/>
          </a:p>
        </p:txBody>
      </p:sp>
    </p:spTree>
    <p:extLst>
      <p:ext uri="{BB962C8B-B14F-4D97-AF65-F5344CB8AC3E}">
        <p14:creationId xmlns:p14="http://schemas.microsoft.com/office/powerpoint/2010/main" val="3917989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26</a:t>
            </a:fld>
            <a:endParaRPr lang="en-US" altLang="en-US" dirty="0"/>
          </a:p>
        </p:txBody>
      </p:sp>
    </p:spTree>
    <p:extLst>
      <p:ext uri="{BB962C8B-B14F-4D97-AF65-F5344CB8AC3E}">
        <p14:creationId xmlns:p14="http://schemas.microsoft.com/office/powerpoint/2010/main" val="3545787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5F6934FD-3E5C-47DC-BE81-D396683CEF93}" type="slidenum">
              <a:rPr lang="en-US" altLang="en-US" sz="1200"/>
              <a:pPr eaLnBrk="1" hangingPunct="1"/>
              <a:t>27</a:t>
            </a:fld>
            <a:endParaRPr lang="en-US" altLang="en-US" sz="1200" dirty="0"/>
          </a:p>
        </p:txBody>
      </p:sp>
    </p:spTree>
    <p:extLst>
      <p:ext uri="{BB962C8B-B14F-4D97-AF65-F5344CB8AC3E}">
        <p14:creationId xmlns:p14="http://schemas.microsoft.com/office/powerpoint/2010/main" val="2323144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110 block introduces less crosstalk than 66 blocks, so most modern installations of high-speed networks use it instead.</a:t>
            </a:r>
          </a:p>
        </p:txBody>
      </p:sp>
      <p:sp>
        <p:nvSpPr>
          <p:cNvPr id="159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2C19BC18-F960-418A-B923-5D88F3D4793C}" type="slidenum">
              <a:rPr lang="en-US" altLang="en-US" sz="1200"/>
              <a:pPr eaLnBrk="1" hangingPunct="1"/>
              <a:t>28</a:t>
            </a:fld>
            <a:endParaRPr lang="en-US" altLang="en-US" sz="1200" dirty="0"/>
          </a:p>
        </p:txBody>
      </p:sp>
    </p:spTree>
    <p:extLst>
      <p:ext uri="{BB962C8B-B14F-4D97-AF65-F5344CB8AC3E}">
        <p14:creationId xmlns:p14="http://schemas.microsoft.com/office/powerpoint/2010/main" val="1182726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46225493-4122-435E-BD19-BFD43C211D16}" type="slidenum">
              <a:rPr lang="en-US" altLang="en-US" sz="1200"/>
              <a:pPr eaLnBrk="1" hangingPunct="1"/>
              <a:t>29</a:t>
            </a:fld>
            <a:endParaRPr lang="en-US" altLang="en-US" sz="1200" dirty="0"/>
          </a:p>
        </p:txBody>
      </p:sp>
    </p:spTree>
    <p:extLst>
      <p:ext uri="{BB962C8B-B14F-4D97-AF65-F5344CB8AC3E}">
        <p14:creationId xmlns:p14="http://schemas.microsoft.com/office/powerpoint/2010/main" val="2056357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30</a:t>
            </a:fld>
            <a:endParaRPr lang="en-US" altLang="en-US" dirty="0"/>
          </a:p>
        </p:txBody>
      </p:sp>
    </p:spTree>
    <p:extLst>
      <p:ext uri="{BB962C8B-B14F-4D97-AF65-F5344CB8AC3E}">
        <p14:creationId xmlns:p14="http://schemas.microsoft.com/office/powerpoint/2010/main" val="384205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35B21E33-7D17-4A1F-8AA3-5936068B9BF1}" type="slidenum">
              <a:rPr lang="en-US" altLang="en-US" sz="1200"/>
              <a:pPr eaLnBrk="1" hangingPunct="1"/>
              <a:t>3</a:t>
            </a:fld>
            <a:endParaRPr lang="en-US" altLang="en-US" sz="1200" dirty="0"/>
          </a:p>
        </p:txBody>
      </p:sp>
    </p:spTree>
    <p:extLst>
      <p:ext uri="{BB962C8B-B14F-4D97-AF65-F5344CB8AC3E}">
        <p14:creationId xmlns:p14="http://schemas.microsoft.com/office/powerpoint/2010/main" val="4212357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95): </a:t>
            </a:r>
            <a:r>
              <a:rPr lang="en-US" sz="1200" kern="1200" dirty="0">
                <a:solidFill>
                  <a:schemeClr val="tx1"/>
                </a:solidFill>
                <a:effectLst/>
                <a:latin typeface="Arial" charset="0"/>
                <a:ea typeface="+mn-ea"/>
                <a:cs typeface="+mn-cs"/>
              </a:rPr>
              <a:t>Make sure you insert the wires according to the same standard (TIA/EIA 568A or TIA/EIA 568B) on both ends of the cable. If you don’t, you might end up swapping the sending and receiving wires (known as </a:t>
            </a:r>
            <a:r>
              <a:rPr lang="en-US" sz="1200" i="1" kern="1200" dirty="0">
                <a:solidFill>
                  <a:schemeClr val="tx1"/>
                </a:solidFill>
                <a:effectLst/>
                <a:latin typeface="Arial" charset="0"/>
                <a:ea typeface="+mn-ea"/>
                <a:cs typeface="+mn-cs"/>
              </a:rPr>
              <a:t>TX/RX reversed</a:t>
            </a:r>
            <a:r>
              <a:rPr lang="en-US" sz="1200" kern="1200" dirty="0">
                <a:solidFill>
                  <a:schemeClr val="tx1"/>
                </a:solidFill>
                <a:effectLst/>
                <a:latin typeface="Arial" charset="0"/>
                <a:ea typeface="+mn-ea"/>
                <a:cs typeface="+mn-cs"/>
              </a:rPr>
              <a:t>) and inadvertently creating a crossover cable.</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31</a:t>
            </a:fld>
            <a:endParaRPr lang="en-US" altLang="en-US" dirty="0"/>
          </a:p>
        </p:txBody>
      </p:sp>
    </p:spTree>
    <p:extLst>
      <p:ext uri="{BB962C8B-B14F-4D97-AF65-F5344CB8AC3E}">
        <p14:creationId xmlns:p14="http://schemas.microsoft.com/office/powerpoint/2010/main" val="490876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Exam Tip (p. 96): </a:t>
            </a:r>
            <a:r>
              <a:rPr lang="en-US" sz="1200" kern="1200" dirty="0">
                <a:solidFill>
                  <a:schemeClr val="tx1"/>
                </a:solidFill>
                <a:effectLst/>
                <a:latin typeface="Arial" charset="0"/>
                <a:ea typeface="+mn-ea"/>
                <a:cs typeface="+mn-cs"/>
              </a:rPr>
              <a:t>The CompTIA Network+ exam uses the terms </a:t>
            </a:r>
            <a:r>
              <a:rPr lang="en-US" sz="1200" i="1" kern="1200" dirty="0">
                <a:solidFill>
                  <a:schemeClr val="tx1"/>
                </a:solidFill>
                <a:effectLst/>
                <a:latin typeface="Arial" charset="0"/>
                <a:ea typeface="+mn-ea"/>
                <a:cs typeface="+mn-cs"/>
              </a:rPr>
              <a:t>110 block</a:t>
            </a:r>
            <a:r>
              <a:rPr lang="en-US" sz="1200" kern="1200" dirty="0">
                <a:solidFill>
                  <a:schemeClr val="tx1"/>
                </a:solidFill>
                <a:effectLst/>
                <a:latin typeface="Arial" charset="0"/>
                <a:ea typeface="+mn-ea"/>
                <a:cs typeface="+mn-cs"/>
              </a:rPr>
              <a:t> and </a:t>
            </a:r>
            <a:r>
              <a:rPr lang="en-US" sz="1200" i="1" kern="1200" dirty="0">
                <a:solidFill>
                  <a:schemeClr val="tx1"/>
                </a:solidFill>
                <a:effectLst/>
                <a:latin typeface="Arial" charset="0"/>
                <a:ea typeface="+mn-ea"/>
                <a:cs typeface="+mn-cs"/>
              </a:rPr>
              <a:t>66 block</a:t>
            </a:r>
            <a:r>
              <a:rPr lang="en-US" sz="1200" kern="1200" dirty="0">
                <a:solidFill>
                  <a:schemeClr val="tx1"/>
                </a:solidFill>
                <a:effectLst/>
                <a:latin typeface="Arial" charset="0"/>
                <a:ea typeface="+mn-ea"/>
                <a:cs typeface="+mn-cs"/>
              </a:rPr>
              <a:t> exclusively to describe the punchdown blocks common in telecommunication. In the field, in contrast, and in manuals and other literature, you’ll see the punchdown blocks referred to as </a:t>
            </a:r>
            <a:r>
              <a:rPr lang="en-US" sz="1200" i="1" kern="1200" dirty="0">
                <a:solidFill>
                  <a:schemeClr val="tx1"/>
                </a:solidFill>
                <a:effectLst/>
                <a:latin typeface="Arial" charset="0"/>
                <a:ea typeface="+mn-ea"/>
                <a:cs typeface="+mn-cs"/>
              </a:rPr>
              <a:t>110-punchdown blocks</a:t>
            </a:r>
            <a:r>
              <a:rPr lang="en-US" sz="1200" kern="1200" dirty="0">
                <a:solidFill>
                  <a:schemeClr val="tx1"/>
                </a:solidFill>
                <a:effectLst/>
                <a:latin typeface="Arial" charset="0"/>
                <a:ea typeface="+mn-ea"/>
                <a:cs typeface="+mn-cs"/>
              </a:rPr>
              <a:t> and </a:t>
            </a:r>
            <a:r>
              <a:rPr lang="en-US" sz="1200" i="1" kern="1200" dirty="0">
                <a:solidFill>
                  <a:schemeClr val="tx1"/>
                </a:solidFill>
                <a:effectLst/>
                <a:latin typeface="Arial" charset="0"/>
                <a:ea typeface="+mn-ea"/>
                <a:cs typeface="+mn-cs"/>
              </a:rPr>
              <a:t>66-punchdown blocks</a:t>
            </a:r>
            <a:r>
              <a:rPr lang="en-US" sz="1200" kern="1200" dirty="0">
                <a:solidFill>
                  <a:schemeClr val="tx1"/>
                </a:solidFill>
                <a:effectLst/>
                <a:latin typeface="Arial" charset="0"/>
                <a:ea typeface="+mn-ea"/>
                <a:cs typeface="+mn-cs"/>
              </a:rPr>
              <a:t> as well. Some manufacturers even split punchdown into two words, i.e., punch down. Be prepared to be nimble in the field, but expect 110 block and 66 block on the exam.</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32</a:t>
            </a:fld>
            <a:endParaRPr lang="en-US" altLang="en-US" dirty="0"/>
          </a:p>
        </p:txBody>
      </p:sp>
    </p:spTree>
    <p:extLst>
      <p:ext uri="{BB962C8B-B14F-4D97-AF65-F5344CB8AC3E}">
        <p14:creationId xmlns:p14="http://schemas.microsoft.com/office/powerpoint/2010/main" val="2226232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panose="020B0604020202020204" pitchFamily="34" charset="0"/>
                <a:ea typeface="+mn-ea"/>
                <a:cs typeface="Arial" panose="020B0604020202020204" pitchFamily="34" charset="0"/>
              </a:rPr>
              <a:t>Tech</a:t>
            </a:r>
            <a:r>
              <a:rPr lang="en-US" sz="1200" b="1" kern="1200" baseline="0" dirty="0">
                <a:solidFill>
                  <a:schemeClr val="tx1"/>
                </a:solidFill>
                <a:effectLst/>
                <a:latin typeface="Arial" panose="020B0604020202020204" pitchFamily="34" charset="0"/>
                <a:ea typeface="+mn-ea"/>
                <a:cs typeface="Arial" panose="020B0604020202020204" pitchFamily="34" charset="0"/>
              </a:rPr>
              <a:t> Tip: </a:t>
            </a:r>
            <a:r>
              <a:rPr lang="en-US" sz="1200" b="1" kern="1200" dirty="0">
                <a:solidFill>
                  <a:schemeClr val="tx1"/>
                </a:solidFill>
                <a:effectLst/>
                <a:latin typeface="Arial" panose="020B0604020202020204" pitchFamily="34" charset="0"/>
                <a:ea typeface="+mn-ea"/>
                <a:cs typeface="Arial" panose="020B0604020202020204" pitchFamily="34" charset="0"/>
              </a:rPr>
              <a:t>Serious Labeling (p. 96)</a:t>
            </a:r>
            <a:endParaRPr lang="en-US" sz="1200" b="0" i="0" u="none" strike="noStrike" baseline="0" dirty="0">
              <a:solidFill>
                <a:srgbClr val="000000"/>
              </a:solidFill>
              <a:latin typeface="Arial" panose="020B0604020202020204" pitchFamily="34" charset="0"/>
              <a:cs typeface="Arial" panose="020B0604020202020204" pitchFamily="34" charset="0"/>
            </a:endParaRPr>
          </a:p>
          <a:p>
            <a:pPr algn="just"/>
            <a:r>
              <a:rPr lang="en-US" sz="1200" b="0" i="0" u="none" strike="noStrike" baseline="0" dirty="0">
                <a:solidFill>
                  <a:srgbClr val="221E1F"/>
                </a:solidFill>
                <a:latin typeface="Arial" panose="020B0604020202020204" pitchFamily="34" charset="0"/>
                <a:cs typeface="Arial" panose="020B0604020202020204" pitchFamily="34" charset="0"/>
              </a:rPr>
              <a:t>The ANSI/TIA-606-C standard covers proper labeling and documentation of cabling, patch panels, and wall outlets. If you want to know how the pros label and document a structured cabling system (and you’ve got some cash to blow), check out the ANSI/TIA-606-C naming conventions from TIA. </a:t>
            </a:r>
            <a:endParaRPr lang="en-US" sz="1200" i="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33</a:t>
            </a:fld>
            <a:endParaRPr lang="en-US" altLang="en-US" dirty="0"/>
          </a:p>
        </p:txBody>
      </p:sp>
    </p:spTree>
    <p:extLst>
      <p:ext uri="{BB962C8B-B14F-4D97-AF65-F5344CB8AC3E}">
        <p14:creationId xmlns:p14="http://schemas.microsoft.com/office/powerpoint/2010/main" val="1707819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34</a:t>
            </a:fld>
            <a:endParaRPr lang="en-US" altLang="en-US" dirty="0"/>
          </a:p>
        </p:txBody>
      </p:sp>
    </p:spTree>
    <p:extLst>
      <p:ext uri="{BB962C8B-B14F-4D97-AF65-F5344CB8AC3E}">
        <p14:creationId xmlns:p14="http://schemas.microsoft.com/office/powerpoint/2010/main" val="3714313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AEEB485C-D9B2-4D32-B4C1-DFA113AAFF82}" type="slidenum">
              <a:rPr lang="en-US" altLang="en-US" sz="1200"/>
              <a:pPr eaLnBrk="1" hangingPunct="1"/>
              <a:t>35</a:t>
            </a:fld>
            <a:endParaRPr lang="en-US" altLang="en-US" sz="1200" dirty="0"/>
          </a:p>
        </p:txBody>
      </p:sp>
    </p:spTree>
    <p:extLst>
      <p:ext uri="{BB962C8B-B14F-4D97-AF65-F5344CB8AC3E}">
        <p14:creationId xmlns:p14="http://schemas.microsoft.com/office/powerpoint/2010/main" val="3611686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8789AF7A-9834-4EB0-B262-73F36250E0C1}" type="slidenum">
              <a:rPr lang="en-US" altLang="en-US" sz="1200"/>
              <a:pPr eaLnBrk="1" hangingPunct="1"/>
              <a:t>36</a:t>
            </a:fld>
            <a:endParaRPr lang="en-US" altLang="en-US" sz="1200" dirty="0"/>
          </a:p>
        </p:txBody>
      </p:sp>
    </p:spTree>
    <p:extLst>
      <p:ext uri="{BB962C8B-B14F-4D97-AF65-F5344CB8AC3E}">
        <p14:creationId xmlns:p14="http://schemas.microsoft.com/office/powerpoint/2010/main" val="2680810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37</a:t>
            </a:fld>
            <a:endParaRPr lang="en-US" altLang="en-US" dirty="0"/>
          </a:p>
        </p:txBody>
      </p:sp>
    </p:spTree>
    <p:extLst>
      <p:ext uri="{BB962C8B-B14F-4D97-AF65-F5344CB8AC3E}">
        <p14:creationId xmlns:p14="http://schemas.microsoft.com/office/powerpoint/2010/main" val="1734297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mn-cs"/>
              </a:rPr>
              <a:t>Exam Tip (p. 97): </a:t>
            </a:r>
            <a:r>
              <a:rPr lang="en-US" sz="1200" kern="1200" dirty="0">
                <a:solidFill>
                  <a:schemeClr val="tx1"/>
                </a:solidFill>
                <a:effectLst/>
                <a:latin typeface="Arial" charset="0"/>
                <a:ea typeface="+mn-ea"/>
                <a:cs typeface="+mn-cs"/>
              </a:rPr>
              <a:t>Some mission-critical networks require specialized electrical hardware. Although the CompTIA Network+ exam doesn’t refer to these boxes by name—rack mounted AC distribution boxes—it dances around some of the features. Notably, an AC distribution system can supply multiple </a:t>
            </a:r>
            <a:r>
              <a:rPr lang="en-US" sz="1200" i="1" kern="1200" dirty="0">
                <a:solidFill>
                  <a:schemeClr val="tx1"/>
                </a:solidFill>
                <a:effectLst/>
                <a:latin typeface="Arial" charset="0"/>
                <a:ea typeface="+mn-ea"/>
                <a:cs typeface="+mn-cs"/>
              </a:rPr>
              <a:t>dedicated AC circuits</a:t>
            </a:r>
            <a:r>
              <a:rPr lang="en-US" sz="1200" kern="1200" dirty="0">
                <a:solidFill>
                  <a:schemeClr val="tx1"/>
                </a:solidFill>
                <a:effectLst/>
                <a:latin typeface="Arial" charset="0"/>
                <a:ea typeface="+mn-ea"/>
                <a:cs typeface="+mn-cs"/>
              </a:rPr>
              <a:t> to handle any challenging setups. </a:t>
            </a:r>
          </a:p>
          <a:p>
            <a:r>
              <a:rPr lang="en-US" sz="1200" kern="1200" dirty="0">
                <a:solidFill>
                  <a:schemeClr val="tx1"/>
                </a:solidFill>
                <a:effectLst/>
                <a:latin typeface="Arial" charset="0"/>
                <a:ea typeface="+mn-ea"/>
                <a:cs typeface="+mn-cs"/>
              </a:rPr>
              <a:t>If you install such a box in your rack, make sure to add labels to both systems and circuits. Proper system labeling and circuit labeling can make life much easier in the event of problems later on. </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38</a:t>
            </a:fld>
            <a:endParaRPr lang="en-US" altLang="en-US" dirty="0"/>
          </a:p>
        </p:txBody>
      </p:sp>
    </p:spTree>
    <p:extLst>
      <p:ext uri="{BB962C8B-B14F-4D97-AF65-F5344CB8AC3E}">
        <p14:creationId xmlns:p14="http://schemas.microsoft.com/office/powerpoint/2010/main" val="2460203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97D86F86-44EC-467F-89A2-4ED20649A8D6}" type="slidenum">
              <a:rPr lang="en-US" altLang="en-US" sz="1200"/>
              <a:pPr eaLnBrk="1" hangingPunct="1"/>
              <a:t>39</a:t>
            </a:fld>
            <a:endParaRPr lang="en-US" altLang="en-US" sz="1200" dirty="0"/>
          </a:p>
        </p:txBody>
      </p:sp>
    </p:spTree>
    <p:extLst>
      <p:ext uri="{BB962C8B-B14F-4D97-AF65-F5344CB8AC3E}">
        <p14:creationId xmlns:p14="http://schemas.microsoft.com/office/powerpoint/2010/main" val="561289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40</a:t>
            </a:fld>
            <a:endParaRPr lang="en-US" altLang="en-US" dirty="0"/>
          </a:p>
        </p:txBody>
      </p:sp>
    </p:spTree>
    <p:extLst>
      <p:ext uri="{BB962C8B-B14F-4D97-AF65-F5344CB8AC3E}">
        <p14:creationId xmlns:p14="http://schemas.microsoft.com/office/powerpoint/2010/main" val="35006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4</a:t>
            </a:fld>
            <a:endParaRPr lang="en-US" altLang="en-US" dirty="0"/>
          </a:p>
        </p:txBody>
      </p:sp>
    </p:spTree>
    <p:extLst>
      <p:ext uri="{BB962C8B-B14F-4D97-AF65-F5344CB8AC3E}">
        <p14:creationId xmlns:p14="http://schemas.microsoft.com/office/powerpoint/2010/main" val="396189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solidFill>
                  <a:prstClr val="black"/>
                </a:solidFill>
              </a:rPr>
              <a:pPr/>
              <a:t>41</a:t>
            </a:fld>
            <a:endParaRPr lang="en-US" altLang="en-US" dirty="0">
              <a:solidFill>
                <a:prstClr val="black"/>
              </a:solidFill>
            </a:endParaRPr>
          </a:p>
        </p:txBody>
      </p:sp>
    </p:spTree>
    <p:extLst>
      <p:ext uri="{BB962C8B-B14F-4D97-AF65-F5344CB8AC3E}">
        <p14:creationId xmlns:p14="http://schemas.microsoft.com/office/powerpoint/2010/main" val="2857198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42</a:t>
            </a:fld>
            <a:endParaRPr lang="en-US" altLang="en-US" dirty="0"/>
          </a:p>
        </p:txBody>
      </p:sp>
    </p:spTree>
    <p:extLst>
      <p:ext uri="{BB962C8B-B14F-4D97-AF65-F5344CB8AC3E}">
        <p14:creationId xmlns:p14="http://schemas.microsoft.com/office/powerpoint/2010/main" val="130206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99): </a:t>
            </a:r>
            <a:r>
              <a:rPr lang="en-US" sz="1200" kern="1200" dirty="0">
                <a:solidFill>
                  <a:schemeClr val="tx1"/>
                </a:solidFill>
                <a:effectLst/>
                <a:latin typeface="Arial" charset="0"/>
                <a:ea typeface="+mn-ea"/>
                <a:cs typeface="+mn-cs"/>
              </a:rPr>
              <a:t>Structured cabling goes beyond a single building and even describes methods for interconnecting multiple buildings. The CompTIA Network+ certification exam does not cover interbuilding connections.</a:t>
            </a:r>
          </a:p>
          <a:p>
            <a:endParaRPr lang="en-US" altLang="en-US" dirty="0">
              <a:latin typeface="Arial" panose="020B0604020202020204" pitchFamily="34" charset="0"/>
            </a:endParaRPr>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9440DA53-C2C6-4FD7-A456-F068D38EAE22}" type="slidenum">
              <a:rPr lang="en-US" altLang="en-US" sz="1200"/>
              <a:pPr eaLnBrk="1" hangingPunct="1"/>
              <a:t>43</a:t>
            </a:fld>
            <a:endParaRPr lang="en-US" altLang="en-US" sz="1200" dirty="0"/>
          </a:p>
        </p:txBody>
      </p:sp>
    </p:spTree>
    <p:extLst>
      <p:ext uri="{BB962C8B-B14F-4D97-AF65-F5344CB8AC3E}">
        <p14:creationId xmlns:p14="http://schemas.microsoft.com/office/powerpoint/2010/main" val="387538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44</a:t>
            </a:fld>
            <a:endParaRPr lang="en-US" altLang="en-US" dirty="0"/>
          </a:p>
        </p:txBody>
      </p:sp>
    </p:spTree>
    <p:extLst>
      <p:ext uri="{BB962C8B-B14F-4D97-AF65-F5344CB8AC3E}">
        <p14:creationId xmlns:p14="http://schemas.microsoft.com/office/powerpoint/2010/main" val="503002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45</a:t>
            </a:fld>
            <a:endParaRPr lang="en-US" altLang="en-US" dirty="0"/>
          </a:p>
        </p:txBody>
      </p:sp>
    </p:spTree>
    <p:extLst>
      <p:ext uri="{BB962C8B-B14F-4D97-AF65-F5344CB8AC3E}">
        <p14:creationId xmlns:p14="http://schemas.microsoft.com/office/powerpoint/2010/main" val="2854612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mn-cs"/>
              </a:rPr>
              <a:t>Tech</a:t>
            </a:r>
            <a:r>
              <a:rPr lang="en-US" sz="1200" b="1" kern="1200" baseline="0" dirty="0">
                <a:solidFill>
                  <a:schemeClr val="tx1"/>
                </a:solidFill>
                <a:effectLst/>
                <a:latin typeface="Arial" charset="0"/>
                <a:ea typeface="+mn-ea"/>
                <a:cs typeface="+mn-cs"/>
              </a:rPr>
              <a:t> Tip: </a:t>
            </a:r>
            <a:r>
              <a:rPr lang="en-US" sz="1200" b="1" kern="1200" dirty="0">
                <a:solidFill>
                  <a:schemeClr val="tx1"/>
                </a:solidFill>
                <a:effectLst/>
                <a:latin typeface="Arial" charset="0"/>
                <a:ea typeface="+mn-ea"/>
                <a:cs typeface="+mn-cs"/>
              </a:rPr>
              <a:t>NIU=NIB=NID: Huh? (p. 100)</a:t>
            </a:r>
          </a:p>
          <a:p>
            <a:r>
              <a:rPr lang="en-US" sz="1200" kern="1200" dirty="0">
                <a:solidFill>
                  <a:schemeClr val="tx1"/>
                </a:solidFill>
                <a:effectLst/>
                <a:latin typeface="Arial" charset="0"/>
                <a:ea typeface="+mn-ea"/>
                <a:cs typeface="+mn-cs"/>
              </a:rPr>
              <a:t>The terms used to describe the devices that often mark the demarcation point in a home or office get tossed about with wild abandon. Various manufacturers and technicians call them network interface units, network interface boxes, or network interface devices. (Some techs call them demarcs, just to muddy the waters further, but we won’t go there.) By name or by initial—NIU, NIB, or NID—it’s all the same thing, the box that marks the point where your responsibility begins on the inside.</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46</a:t>
            </a:fld>
            <a:endParaRPr lang="en-US" altLang="en-US" dirty="0"/>
          </a:p>
        </p:txBody>
      </p:sp>
    </p:spTree>
    <p:extLst>
      <p:ext uri="{BB962C8B-B14F-4D97-AF65-F5344CB8AC3E}">
        <p14:creationId xmlns:p14="http://schemas.microsoft.com/office/powerpoint/2010/main" val="3440871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100): </a:t>
            </a:r>
            <a:r>
              <a:rPr lang="en-US" sz="1200" kern="1200" dirty="0">
                <a:solidFill>
                  <a:schemeClr val="tx1"/>
                </a:solidFill>
                <a:effectLst/>
                <a:latin typeface="Arial" charset="0"/>
                <a:ea typeface="+mn-ea"/>
                <a:cs typeface="+mn-cs"/>
              </a:rPr>
              <a:t>The best way to think of a demarc is in terms of responsibility. If something breaks on one side of the demarc, it’s your problem; on the other side, it’s the ISP/phone company’s problem.</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47</a:t>
            </a:fld>
            <a:endParaRPr lang="en-US" altLang="en-US" dirty="0"/>
          </a:p>
        </p:txBody>
      </p:sp>
    </p:spTree>
    <p:extLst>
      <p:ext uri="{BB962C8B-B14F-4D97-AF65-F5344CB8AC3E}">
        <p14:creationId xmlns:p14="http://schemas.microsoft.com/office/powerpoint/2010/main" val="2307883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48</a:t>
            </a:fld>
            <a:endParaRPr lang="en-US" altLang="en-US" dirty="0"/>
          </a:p>
        </p:txBody>
      </p:sp>
    </p:spTree>
    <p:extLst>
      <p:ext uri="{BB962C8B-B14F-4D97-AF65-F5344CB8AC3E}">
        <p14:creationId xmlns:p14="http://schemas.microsoft.com/office/powerpoint/2010/main" val="2463428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49</a:t>
            </a:fld>
            <a:endParaRPr lang="en-US" altLang="en-US" dirty="0"/>
          </a:p>
        </p:txBody>
      </p:sp>
    </p:spTree>
    <p:extLst>
      <p:ext uri="{BB962C8B-B14F-4D97-AF65-F5344CB8AC3E}">
        <p14:creationId xmlns:p14="http://schemas.microsoft.com/office/powerpoint/2010/main" val="3884398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50</a:t>
            </a:fld>
            <a:endParaRPr lang="en-US" altLang="en-US" dirty="0"/>
          </a:p>
        </p:txBody>
      </p:sp>
    </p:spTree>
    <p:extLst>
      <p:ext uri="{BB962C8B-B14F-4D97-AF65-F5344CB8AC3E}">
        <p14:creationId xmlns:p14="http://schemas.microsoft.com/office/powerpoint/2010/main" val="3507402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a:t>
            </a:fld>
            <a:endParaRPr lang="en-US" altLang="en-US" dirty="0"/>
          </a:p>
        </p:txBody>
      </p:sp>
    </p:spTree>
    <p:extLst>
      <p:ext uri="{BB962C8B-B14F-4D97-AF65-F5344CB8AC3E}">
        <p14:creationId xmlns:p14="http://schemas.microsoft.com/office/powerpoint/2010/main" val="20740583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51</a:t>
            </a:fld>
            <a:endParaRPr lang="en-US" altLang="en-US" dirty="0"/>
          </a:p>
        </p:txBody>
      </p:sp>
    </p:spTree>
    <p:extLst>
      <p:ext uri="{BB962C8B-B14F-4D97-AF65-F5344CB8AC3E}">
        <p14:creationId xmlns:p14="http://schemas.microsoft.com/office/powerpoint/2010/main" val="330418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52</a:t>
            </a:fld>
            <a:endParaRPr lang="en-US" altLang="en-US" dirty="0"/>
          </a:p>
        </p:txBody>
      </p:sp>
    </p:spTree>
    <p:extLst>
      <p:ext uri="{BB962C8B-B14F-4D97-AF65-F5344CB8AC3E}">
        <p14:creationId xmlns:p14="http://schemas.microsoft.com/office/powerpoint/2010/main" val="606773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53</a:t>
            </a:fld>
            <a:endParaRPr lang="en-US" altLang="en-US" dirty="0"/>
          </a:p>
        </p:txBody>
      </p:sp>
    </p:spTree>
    <p:extLst>
      <p:ext uri="{BB962C8B-B14F-4D97-AF65-F5344CB8AC3E}">
        <p14:creationId xmlns:p14="http://schemas.microsoft.com/office/powerpoint/2010/main" val="1148538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54</a:t>
            </a:fld>
            <a:endParaRPr lang="en-US" altLang="en-US" dirty="0"/>
          </a:p>
        </p:txBody>
      </p:sp>
    </p:spTree>
    <p:extLst>
      <p:ext uri="{BB962C8B-B14F-4D97-AF65-F5344CB8AC3E}">
        <p14:creationId xmlns:p14="http://schemas.microsoft.com/office/powerpoint/2010/main" val="1501192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55</a:t>
            </a:fld>
            <a:endParaRPr lang="en-US" altLang="en-US" dirty="0"/>
          </a:p>
        </p:txBody>
      </p:sp>
    </p:spTree>
    <p:extLst>
      <p:ext uri="{BB962C8B-B14F-4D97-AF65-F5344CB8AC3E}">
        <p14:creationId xmlns:p14="http://schemas.microsoft.com/office/powerpoint/2010/main" val="12424324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a:solidFill>
                  <a:schemeClr val="tx1"/>
                </a:solidFill>
                <a:effectLst/>
                <a:latin typeface="Arial" charset="0"/>
                <a:ea typeface="+mn-ea"/>
                <a:cs typeface="+mn-cs"/>
              </a:rPr>
              <a:t>Exam Tip (p. 103): </a:t>
            </a:r>
            <a:r>
              <a:rPr lang="en-US" sz="1200" i="0" kern="1200" dirty="0">
                <a:solidFill>
                  <a:schemeClr val="tx1"/>
                </a:solidFill>
                <a:effectLst/>
                <a:latin typeface="Arial" charset="0"/>
                <a:ea typeface="+mn-ea"/>
                <a:cs typeface="+mn-cs"/>
              </a:rPr>
              <a:t>Watch out for the word drop, as it has more than one meaning. A single run of cable from the telecommunications room to a wall outlet is often referred to as a “drop.” The word “drop” is also used to define a new run coming through a wall outlet that does not yet have a jack installed.</a:t>
            </a:r>
          </a:p>
          <a:p>
            <a:endParaRPr lang="en-US" i="0"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56</a:t>
            </a:fld>
            <a:endParaRPr lang="en-US" altLang="en-US" dirty="0"/>
          </a:p>
        </p:txBody>
      </p:sp>
    </p:spTree>
    <p:extLst>
      <p:ext uri="{BB962C8B-B14F-4D97-AF65-F5344CB8AC3E}">
        <p14:creationId xmlns:p14="http://schemas.microsoft.com/office/powerpoint/2010/main" val="137033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57</a:t>
            </a:fld>
            <a:endParaRPr lang="en-US" altLang="en-US" dirty="0"/>
          </a:p>
        </p:txBody>
      </p:sp>
    </p:spTree>
    <p:extLst>
      <p:ext uri="{BB962C8B-B14F-4D97-AF65-F5344CB8AC3E}">
        <p14:creationId xmlns:p14="http://schemas.microsoft.com/office/powerpoint/2010/main" val="1042460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58</a:t>
            </a:fld>
            <a:endParaRPr lang="en-US" altLang="en-US" dirty="0"/>
          </a:p>
        </p:txBody>
      </p:sp>
    </p:spTree>
    <p:extLst>
      <p:ext uri="{BB962C8B-B14F-4D97-AF65-F5344CB8AC3E}">
        <p14:creationId xmlns:p14="http://schemas.microsoft.com/office/powerpoint/2010/main" val="2857740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59</a:t>
            </a:fld>
            <a:endParaRPr lang="en-US" altLang="en-US" dirty="0"/>
          </a:p>
        </p:txBody>
      </p:sp>
    </p:spTree>
    <p:extLst>
      <p:ext uri="{BB962C8B-B14F-4D97-AF65-F5344CB8AC3E}">
        <p14:creationId xmlns:p14="http://schemas.microsoft.com/office/powerpoint/2010/main" val="251315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60</a:t>
            </a:fld>
            <a:endParaRPr lang="en-US" altLang="en-US" dirty="0"/>
          </a:p>
        </p:txBody>
      </p:sp>
    </p:spTree>
    <p:extLst>
      <p:ext uri="{BB962C8B-B14F-4D97-AF65-F5344CB8AC3E}">
        <p14:creationId xmlns:p14="http://schemas.microsoft.com/office/powerpoint/2010/main" val="849194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rPr>
              <a:t>Note (p. 89):</a:t>
            </a:r>
            <a:r>
              <a:rPr lang="en-US" altLang="en-US" baseline="0" dirty="0">
                <a:latin typeface="Arial" panose="020B0604020202020204" pitchFamily="34" charset="0"/>
              </a:rPr>
              <a:t> </a:t>
            </a:r>
            <a:r>
              <a:rPr lang="en-US" sz="1200" b="0" i="0" u="none" strike="noStrike" kern="1200" baseline="0" dirty="0">
                <a:solidFill>
                  <a:schemeClr val="tx1"/>
                </a:solidFill>
                <a:latin typeface="Arial" charset="0"/>
                <a:ea typeface="+mn-ea"/>
                <a:cs typeface="+mn-cs"/>
              </a:rPr>
              <a:t>EIA ceased operations in 2011, but various groups (like TIA) maintain the standards. Expect to see EIA on the CompTIA Network+ exam. </a:t>
            </a:r>
            <a:endParaRPr lang="en-US" altLang="en-US" dirty="0">
              <a:latin typeface="Arial" panose="020B0604020202020204" pitchFamily="34" charset="0"/>
            </a:endParaRP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D1BCEA15-3986-498E-81E2-0F323FBAA8EE}" type="slidenum">
              <a:rPr lang="en-US" altLang="en-US" sz="1200"/>
              <a:pPr eaLnBrk="1" hangingPunct="1"/>
              <a:t>6</a:t>
            </a:fld>
            <a:endParaRPr lang="en-US" altLang="en-US" sz="1200" dirty="0"/>
          </a:p>
        </p:txBody>
      </p:sp>
    </p:spTree>
    <p:extLst>
      <p:ext uri="{BB962C8B-B14F-4D97-AF65-F5344CB8AC3E}">
        <p14:creationId xmlns:p14="http://schemas.microsoft.com/office/powerpoint/2010/main" val="1548560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61</a:t>
            </a:fld>
            <a:endParaRPr lang="en-US" altLang="en-US" dirty="0"/>
          </a:p>
        </p:txBody>
      </p:sp>
    </p:spTree>
    <p:extLst>
      <p:ext uri="{BB962C8B-B14F-4D97-AF65-F5344CB8AC3E}">
        <p14:creationId xmlns:p14="http://schemas.microsoft.com/office/powerpoint/2010/main" val="3394057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62</a:t>
            </a:fld>
            <a:endParaRPr lang="en-US" altLang="en-US" dirty="0"/>
          </a:p>
        </p:txBody>
      </p:sp>
    </p:spTree>
    <p:extLst>
      <p:ext uri="{BB962C8B-B14F-4D97-AF65-F5344CB8AC3E}">
        <p14:creationId xmlns:p14="http://schemas.microsoft.com/office/powerpoint/2010/main" val="20135040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63</a:t>
            </a:fld>
            <a:endParaRPr lang="en-US" altLang="en-US" dirty="0"/>
          </a:p>
        </p:txBody>
      </p:sp>
    </p:spTree>
    <p:extLst>
      <p:ext uri="{BB962C8B-B14F-4D97-AF65-F5344CB8AC3E}">
        <p14:creationId xmlns:p14="http://schemas.microsoft.com/office/powerpoint/2010/main" val="3464761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64</a:t>
            </a:fld>
            <a:endParaRPr lang="en-US" altLang="en-US" dirty="0"/>
          </a:p>
        </p:txBody>
      </p:sp>
    </p:spTree>
    <p:extLst>
      <p:ext uri="{BB962C8B-B14F-4D97-AF65-F5344CB8AC3E}">
        <p14:creationId xmlns:p14="http://schemas.microsoft.com/office/powerpoint/2010/main" val="40181700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65</a:t>
            </a:fld>
            <a:endParaRPr lang="en-US" altLang="en-US" dirty="0"/>
          </a:p>
        </p:txBody>
      </p:sp>
    </p:spTree>
    <p:extLst>
      <p:ext uri="{BB962C8B-B14F-4D97-AF65-F5344CB8AC3E}">
        <p14:creationId xmlns:p14="http://schemas.microsoft.com/office/powerpoint/2010/main" val="25947447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66</a:t>
            </a:fld>
            <a:endParaRPr lang="en-US" altLang="en-US" dirty="0"/>
          </a:p>
        </p:txBody>
      </p:sp>
    </p:spTree>
    <p:extLst>
      <p:ext uri="{BB962C8B-B14F-4D97-AF65-F5344CB8AC3E}">
        <p14:creationId xmlns:p14="http://schemas.microsoft.com/office/powerpoint/2010/main" val="25549189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67</a:t>
            </a:fld>
            <a:endParaRPr lang="en-US" altLang="en-US" dirty="0"/>
          </a:p>
        </p:txBody>
      </p:sp>
    </p:spTree>
    <p:extLst>
      <p:ext uri="{BB962C8B-B14F-4D97-AF65-F5344CB8AC3E}">
        <p14:creationId xmlns:p14="http://schemas.microsoft.com/office/powerpoint/2010/main" val="2748499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68</a:t>
            </a:fld>
            <a:endParaRPr lang="en-US" altLang="en-US" dirty="0"/>
          </a:p>
        </p:txBody>
      </p:sp>
    </p:spTree>
    <p:extLst>
      <p:ext uri="{BB962C8B-B14F-4D97-AF65-F5344CB8AC3E}">
        <p14:creationId xmlns:p14="http://schemas.microsoft.com/office/powerpoint/2010/main" val="1772384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69</a:t>
            </a:fld>
            <a:endParaRPr lang="en-US" altLang="en-US" dirty="0"/>
          </a:p>
        </p:txBody>
      </p:sp>
    </p:spTree>
    <p:extLst>
      <p:ext uri="{BB962C8B-B14F-4D97-AF65-F5344CB8AC3E}">
        <p14:creationId xmlns:p14="http://schemas.microsoft.com/office/powerpoint/2010/main" val="38855828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70</a:t>
            </a:fld>
            <a:endParaRPr lang="en-US" altLang="en-US" dirty="0"/>
          </a:p>
        </p:txBody>
      </p:sp>
    </p:spTree>
    <p:extLst>
      <p:ext uri="{BB962C8B-B14F-4D97-AF65-F5344CB8AC3E}">
        <p14:creationId xmlns:p14="http://schemas.microsoft.com/office/powerpoint/2010/main" val="414702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kern="1200" dirty="0">
                <a:solidFill>
                  <a:schemeClr val="tx1"/>
                </a:solidFill>
                <a:effectLst/>
                <a:latin typeface="Arial" charset="0"/>
                <a:ea typeface="+mn-ea"/>
                <a:cs typeface="+mn-cs"/>
              </a:rPr>
              <a:t>Note (p. 90): </a:t>
            </a:r>
            <a:r>
              <a:rPr lang="en-US" sz="1200" kern="1200" dirty="0">
                <a:solidFill>
                  <a:schemeClr val="tx1"/>
                </a:solidFill>
                <a:effectLst/>
                <a:latin typeface="Arial" charset="0"/>
                <a:ea typeface="+mn-ea"/>
                <a:cs typeface="+mn-cs"/>
              </a:rPr>
              <a:t>A structured cabling system is useful for more than just computer networks. You’ll find structured cabling defining telephone networks and video conferencing setups, for example.</a:t>
            </a:r>
          </a:p>
          <a:p>
            <a:endParaRPr lang="en-US" sz="1200" kern="1200" dirty="0">
              <a:solidFill>
                <a:schemeClr val="tx1"/>
              </a:solidFill>
              <a:effectLst/>
              <a:latin typeface="Arial" charset="0"/>
              <a:ea typeface="+mn-ea"/>
              <a:cs typeface="+mn-cs"/>
            </a:endParaRPr>
          </a:p>
          <a:p>
            <a:r>
              <a:rPr lang="en-US" sz="1200" b="1" kern="1200" dirty="0">
                <a:solidFill>
                  <a:schemeClr val="tx1"/>
                </a:solidFill>
                <a:effectLst/>
                <a:latin typeface="Arial" panose="020B0604020202020204" pitchFamily="34" charset="0"/>
                <a:ea typeface="+mn-ea"/>
                <a:cs typeface="Arial" panose="020B0604020202020204" pitchFamily="34" charset="0"/>
              </a:rPr>
              <a:t>Tech Tip: Integrating Wi-Fi (p. 90)</a:t>
            </a:r>
            <a:endParaRPr lang="en-US" sz="1200" b="0" i="0" u="none" strike="noStrike" baseline="0" dirty="0">
              <a:solidFill>
                <a:srgbClr val="000000"/>
              </a:solidFill>
              <a:latin typeface="Arial" panose="020B0604020202020204" pitchFamily="34" charset="0"/>
              <a:cs typeface="Arial" panose="020B0604020202020204" pitchFamily="34" charset="0"/>
            </a:endParaRPr>
          </a:p>
          <a:p>
            <a:pPr algn="just"/>
            <a:r>
              <a:rPr lang="en-US" sz="1200" b="0" i="0" u="none" strike="noStrike" baseline="0" dirty="0">
                <a:solidFill>
                  <a:srgbClr val="221E1F"/>
                </a:solidFill>
                <a:latin typeface="Arial" panose="020B0604020202020204" pitchFamily="34" charset="0"/>
                <a:cs typeface="Arial" panose="020B0604020202020204" pitchFamily="34" charset="0"/>
              </a:rPr>
              <a:t>Many networks today have a wireless component in addition to a wired infrastructure. The switches, servers, and workstations rely on wires for fast networking, but the wireless component supports workers on the move, such as salespeople. This chapter focuses on the wired infrastructure. Once we get through Wi-Fi in Chapter 14, “Wireless Networking,” I’ll add that component to our networking conversation. </a:t>
            </a:r>
            <a:endParaRPr lang="en-US" sz="1200" i="0" kern="1200" dirty="0">
              <a:solidFill>
                <a:schemeClr val="tx1"/>
              </a:solidFill>
              <a:effectLst/>
              <a:latin typeface="Arial" panose="020B0604020202020204" pitchFamily="34" charset="0"/>
              <a:ea typeface="+mn-ea"/>
              <a:cs typeface="Arial" panose="020B0604020202020204" pitchFamily="34" charset="0"/>
            </a:endParaRPr>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2DE056DA-3E58-4302-B03D-C221D4E764CE}" type="slidenum">
              <a:rPr lang="en-US" altLang="en-US" sz="1200"/>
              <a:pPr eaLnBrk="1" hangingPunct="1"/>
              <a:t>8</a:t>
            </a:fld>
            <a:endParaRPr lang="en-US" altLang="en-US" sz="1200" dirty="0"/>
          </a:p>
        </p:txBody>
      </p:sp>
    </p:spTree>
    <p:extLst>
      <p:ext uri="{BB962C8B-B14F-4D97-AF65-F5344CB8AC3E}">
        <p14:creationId xmlns:p14="http://schemas.microsoft.com/office/powerpoint/2010/main" val="4989501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71</a:t>
            </a:fld>
            <a:endParaRPr lang="en-US" altLang="en-US" dirty="0"/>
          </a:p>
        </p:txBody>
      </p:sp>
    </p:spTree>
    <p:extLst>
      <p:ext uri="{BB962C8B-B14F-4D97-AF65-F5344CB8AC3E}">
        <p14:creationId xmlns:p14="http://schemas.microsoft.com/office/powerpoint/2010/main" val="30619441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72</a:t>
            </a:fld>
            <a:endParaRPr lang="en-US" altLang="en-US" dirty="0"/>
          </a:p>
        </p:txBody>
      </p:sp>
    </p:spTree>
    <p:extLst>
      <p:ext uri="{BB962C8B-B14F-4D97-AF65-F5344CB8AC3E}">
        <p14:creationId xmlns:p14="http://schemas.microsoft.com/office/powerpoint/2010/main" val="28667227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73</a:t>
            </a:fld>
            <a:endParaRPr lang="en-US" altLang="en-US" dirty="0"/>
          </a:p>
        </p:txBody>
      </p:sp>
    </p:spTree>
    <p:extLst>
      <p:ext uri="{BB962C8B-B14F-4D97-AF65-F5344CB8AC3E}">
        <p14:creationId xmlns:p14="http://schemas.microsoft.com/office/powerpoint/2010/main" val="4013665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74</a:t>
            </a:fld>
            <a:endParaRPr lang="en-US" altLang="en-US" dirty="0"/>
          </a:p>
        </p:txBody>
      </p:sp>
    </p:spTree>
    <p:extLst>
      <p:ext uri="{BB962C8B-B14F-4D97-AF65-F5344CB8AC3E}">
        <p14:creationId xmlns:p14="http://schemas.microsoft.com/office/powerpoint/2010/main" val="29734916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75</a:t>
            </a:fld>
            <a:endParaRPr lang="en-US" altLang="en-US" dirty="0"/>
          </a:p>
        </p:txBody>
      </p:sp>
    </p:spTree>
    <p:extLst>
      <p:ext uri="{BB962C8B-B14F-4D97-AF65-F5344CB8AC3E}">
        <p14:creationId xmlns:p14="http://schemas.microsoft.com/office/powerpoint/2010/main" val="16053526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76</a:t>
            </a:fld>
            <a:endParaRPr lang="en-US" altLang="en-US" dirty="0"/>
          </a:p>
        </p:txBody>
      </p:sp>
    </p:spTree>
    <p:extLst>
      <p:ext uri="{BB962C8B-B14F-4D97-AF65-F5344CB8AC3E}">
        <p14:creationId xmlns:p14="http://schemas.microsoft.com/office/powerpoint/2010/main" val="33696316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Arial" charset="0"/>
                <a:ea typeface="+mn-ea"/>
                <a:cs typeface="+mn-cs"/>
              </a:rPr>
              <a:t>Try</a:t>
            </a:r>
            <a:r>
              <a:rPr lang="en-US" sz="1200" b="1" kern="1200" baseline="0" dirty="0">
                <a:solidFill>
                  <a:schemeClr val="tx1"/>
                </a:solidFill>
                <a:effectLst/>
                <a:latin typeface="Arial" charset="0"/>
                <a:ea typeface="+mn-ea"/>
                <a:cs typeface="+mn-cs"/>
              </a:rPr>
              <a:t> This! </a:t>
            </a:r>
            <a:r>
              <a:rPr lang="en-US" sz="1200" b="1" kern="1200" dirty="0">
                <a:solidFill>
                  <a:schemeClr val="tx1"/>
                </a:solidFill>
                <a:effectLst/>
                <a:latin typeface="Arial" charset="0"/>
                <a:ea typeface="+mn-ea"/>
                <a:cs typeface="+mn-cs"/>
              </a:rPr>
              <a:t>Crimping Your Own Cable (p. 108)</a:t>
            </a:r>
          </a:p>
          <a:p>
            <a:r>
              <a:rPr lang="en-US" sz="1200" kern="1200" dirty="0">
                <a:solidFill>
                  <a:schemeClr val="tx1"/>
                </a:solidFill>
                <a:effectLst/>
                <a:latin typeface="Arial" charset="0"/>
                <a:ea typeface="+mn-ea"/>
                <a:cs typeface="+mn-cs"/>
              </a:rPr>
              <a:t>If you’ve got some spare CAT 5 lying around (and what tech enthusiast doesn’t?) as well as a cable crimper and some crimps, go ahead and use the previous section as a guide and crimp your own cable. This skill is essential for any network technician. Remember, practice makes perfect!</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77</a:t>
            </a:fld>
            <a:endParaRPr lang="en-US" altLang="en-US" dirty="0"/>
          </a:p>
        </p:txBody>
      </p:sp>
    </p:spTree>
    <p:extLst>
      <p:ext uri="{BB962C8B-B14F-4D97-AF65-F5344CB8AC3E}">
        <p14:creationId xmlns:p14="http://schemas.microsoft.com/office/powerpoint/2010/main" val="11313540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78</a:t>
            </a:fld>
            <a:endParaRPr lang="en-US" altLang="en-US" dirty="0"/>
          </a:p>
        </p:txBody>
      </p:sp>
    </p:spTree>
    <p:extLst>
      <p:ext uri="{BB962C8B-B14F-4D97-AF65-F5344CB8AC3E}">
        <p14:creationId xmlns:p14="http://schemas.microsoft.com/office/powerpoint/2010/main" val="37776722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79</a:t>
            </a:fld>
            <a:endParaRPr lang="en-US" altLang="en-US" dirty="0"/>
          </a:p>
        </p:txBody>
      </p:sp>
    </p:spTree>
    <p:extLst>
      <p:ext uri="{BB962C8B-B14F-4D97-AF65-F5344CB8AC3E}">
        <p14:creationId xmlns:p14="http://schemas.microsoft.com/office/powerpoint/2010/main" val="33115874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80</a:t>
            </a:fld>
            <a:endParaRPr lang="en-US" altLang="en-US" dirty="0"/>
          </a:p>
        </p:txBody>
      </p:sp>
    </p:spTree>
    <p:extLst>
      <p:ext uri="{BB962C8B-B14F-4D97-AF65-F5344CB8AC3E}">
        <p14:creationId xmlns:p14="http://schemas.microsoft.com/office/powerpoint/2010/main" val="403652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i="1"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eaLnBrk="1" hangingPunct="1"/>
            <a:fld id="{34EE32EC-24B1-442A-9ACA-21A86D9E6990}" type="slidenum">
              <a:rPr lang="en-US" altLang="en-US" sz="1200"/>
              <a:pPr eaLnBrk="1" hangingPunct="1"/>
              <a:t>9</a:t>
            </a:fld>
            <a:endParaRPr lang="en-US" altLang="en-US" sz="1200" dirty="0"/>
          </a:p>
        </p:txBody>
      </p:sp>
    </p:spTree>
    <p:extLst>
      <p:ext uri="{BB962C8B-B14F-4D97-AF65-F5344CB8AC3E}">
        <p14:creationId xmlns:p14="http://schemas.microsoft.com/office/powerpoint/2010/main" val="21535949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110): </a:t>
            </a:r>
            <a:r>
              <a:rPr lang="en-US" sz="1200" kern="1200" dirty="0">
                <a:solidFill>
                  <a:schemeClr val="tx1"/>
                </a:solidFill>
                <a:effectLst/>
                <a:latin typeface="Arial" charset="0"/>
                <a:ea typeface="+mn-ea"/>
                <a:cs typeface="+mn-cs"/>
              </a:rPr>
              <a:t>The test tools described here also enable you to diagnose network problems.</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81</a:t>
            </a:fld>
            <a:endParaRPr lang="en-US" altLang="en-US" dirty="0"/>
          </a:p>
        </p:txBody>
      </p:sp>
    </p:spTree>
    <p:extLst>
      <p:ext uri="{BB962C8B-B14F-4D97-AF65-F5344CB8AC3E}">
        <p14:creationId xmlns:p14="http://schemas.microsoft.com/office/powerpoint/2010/main" val="2014063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82</a:t>
            </a:fld>
            <a:endParaRPr lang="en-US" altLang="en-US" dirty="0"/>
          </a:p>
        </p:txBody>
      </p:sp>
    </p:spTree>
    <p:extLst>
      <p:ext uri="{BB962C8B-B14F-4D97-AF65-F5344CB8AC3E}">
        <p14:creationId xmlns:p14="http://schemas.microsoft.com/office/powerpoint/2010/main" val="17203274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Note (p. 111): </a:t>
            </a:r>
            <a:r>
              <a:rPr lang="en-US" sz="1200" kern="1200" dirty="0">
                <a:solidFill>
                  <a:schemeClr val="tx1"/>
                </a:solidFill>
                <a:effectLst/>
                <a:latin typeface="Arial" charset="0"/>
                <a:ea typeface="+mn-ea"/>
                <a:cs typeface="+mn-cs"/>
              </a:rPr>
              <a:t>Many techs and network testing folks use the term wiremap to refer to the proper connectivity for wires, as in, “Hey Joe, check the wiremap!”</a:t>
            </a:r>
          </a:p>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83</a:t>
            </a:fld>
            <a:endParaRPr lang="en-US" altLang="en-US" dirty="0"/>
          </a:p>
        </p:txBody>
      </p:sp>
    </p:spTree>
    <p:extLst>
      <p:ext uri="{BB962C8B-B14F-4D97-AF65-F5344CB8AC3E}">
        <p14:creationId xmlns:p14="http://schemas.microsoft.com/office/powerpoint/2010/main" val="25245321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84</a:t>
            </a:fld>
            <a:endParaRPr lang="en-US" altLang="en-US" dirty="0"/>
          </a:p>
        </p:txBody>
      </p:sp>
    </p:spTree>
    <p:extLst>
      <p:ext uri="{BB962C8B-B14F-4D97-AF65-F5344CB8AC3E}">
        <p14:creationId xmlns:p14="http://schemas.microsoft.com/office/powerpoint/2010/main" val="34835994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85</a:t>
            </a:fld>
            <a:endParaRPr lang="en-US" altLang="en-US" dirty="0"/>
          </a:p>
        </p:txBody>
      </p:sp>
    </p:spTree>
    <p:extLst>
      <p:ext uri="{BB962C8B-B14F-4D97-AF65-F5344CB8AC3E}">
        <p14:creationId xmlns:p14="http://schemas.microsoft.com/office/powerpoint/2010/main" val="7925683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86</a:t>
            </a:fld>
            <a:endParaRPr lang="en-US" altLang="en-US" dirty="0"/>
          </a:p>
        </p:txBody>
      </p:sp>
    </p:spTree>
    <p:extLst>
      <p:ext uri="{BB962C8B-B14F-4D97-AF65-F5344CB8AC3E}">
        <p14:creationId xmlns:p14="http://schemas.microsoft.com/office/powerpoint/2010/main" val="14662853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87</a:t>
            </a:fld>
            <a:endParaRPr lang="en-US" altLang="en-US" dirty="0"/>
          </a:p>
        </p:txBody>
      </p:sp>
    </p:spTree>
    <p:extLst>
      <p:ext uri="{BB962C8B-B14F-4D97-AF65-F5344CB8AC3E}">
        <p14:creationId xmlns:p14="http://schemas.microsoft.com/office/powerpoint/2010/main" val="5822066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panose="020B0604020202020204" pitchFamily="34" charset="0"/>
                <a:ea typeface="+mn-ea"/>
                <a:cs typeface="Arial" panose="020B0604020202020204" pitchFamily="34" charset="0"/>
              </a:rPr>
              <a:t>Note (p. 112): </a:t>
            </a:r>
            <a:r>
              <a:rPr lang="en-US" sz="1200" kern="1200" dirty="0">
                <a:solidFill>
                  <a:schemeClr val="tx1"/>
                </a:solidFill>
                <a:effectLst/>
                <a:latin typeface="Arial" panose="020B0604020202020204" pitchFamily="34" charset="0"/>
                <a:ea typeface="+mn-ea"/>
                <a:cs typeface="Arial" panose="020B0604020202020204" pitchFamily="34" charset="0"/>
              </a:rPr>
              <a:t>Both NEXT and FEXT are measured in decibels (dB). See the Tech Tip below for the scoop.</a:t>
            </a:r>
          </a:p>
          <a:p>
            <a:pPr algn="l"/>
            <a:endParaRPr lang="en-US" sz="1200" b="1" kern="1200" dirty="0">
              <a:solidFill>
                <a:schemeClr val="tx1"/>
              </a:solidFill>
              <a:effectLst/>
              <a:latin typeface="Arial" panose="020B0604020202020204" pitchFamily="34" charset="0"/>
              <a:ea typeface="+mn-ea"/>
              <a:cs typeface="Arial" panose="020B0604020202020204" pitchFamily="34" charset="0"/>
            </a:endParaRPr>
          </a:p>
          <a:p>
            <a:pPr algn="l"/>
            <a:r>
              <a:rPr lang="en-US" sz="1200" b="1" kern="1200" dirty="0">
                <a:solidFill>
                  <a:schemeClr val="tx1"/>
                </a:solidFill>
                <a:effectLst/>
                <a:latin typeface="Arial" panose="020B0604020202020204" pitchFamily="34" charset="0"/>
                <a:ea typeface="+mn-ea"/>
                <a:cs typeface="Arial" panose="020B0604020202020204" pitchFamily="34" charset="0"/>
              </a:rPr>
              <a:t>Exam Tip (p.112): </a:t>
            </a:r>
            <a:endParaRPr lang="en-US" sz="1200" b="1" i="0" u="none" strike="noStrike" baseline="0" dirty="0">
              <a:solidFill>
                <a:srgbClr val="000000"/>
              </a:solidFill>
              <a:latin typeface="Arial" panose="020B0604020202020204" pitchFamily="34" charset="0"/>
              <a:cs typeface="Arial" panose="020B0604020202020204" pitchFamily="34" charset="0"/>
            </a:endParaRPr>
          </a:p>
          <a:p>
            <a:pPr algn="just"/>
            <a:r>
              <a:rPr lang="en-US" sz="1200" b="0" i="0" u="none" strike="noStrike" baseline="0" dirty="0">
                <a:solidFill>
                  <a:srgbClr val="221E1F"/>
                </a:solidFill>
                <a:latin typeface="Arial" panose="020B0604020202020204" pitchFamily="34" charset="0"/>
                <a:cs typeface="Arial" panose="020B0604020202020204" pitchFamily="34" charset="0"/>
              </a:rPr>
              <a:t>Every network—copper or otherwise—experiences data loss or lag over distances and with enough traffic. Ethernet network frame traffic has </a:t>
            </a:r>
            <a:r>
              <a:rPr lang="en-US" sz="1200" b="1" i="0" u="none" strike="noStrike" baseline="0" dirty="0">
                <a:solidFill>
                  <a:srgbClr val="ED1B23"/>
                </a:solidFill>
                <a:latin typeface="Arial" panose="020B0604020202020204" pitchFamily="34" charset="0"/>
                <a:cs typeface="Arial" panose="020B0604020202020204" pitchFamily="34" charset="0"/>
              </a:rPr>
              <a:t>latency</a:t>
            </a:r>
            <a:r>
              <a:rPr lang="en-US" sz="1200" b="0" i="0" u="none" strike="noStrike" baseline="0" dirty="0">
                <a:solidFill>
                  <a:srgbClr val="221E1F"/>
                </a:solidFill>
                <a:latin typeface="Arial" panose="020B0604020202020204" pitchFamily="34" charset="0"/>
                <a:cs typeface="Arial" panose="020B0604020202020204" pitchFamily="34" charset="0"/>
              </a:rPr>
              <a:t>, a delay between the time the sending machine sends a message and the time the receiving machine can start processing those frames. Add in a lot of machines and the network will also experience </a:t>
            </a:r>
            <a:r>
              <a:rPr lang="en-US" sz="1200" b="1" i="0" u="none" strike="noStrike" baseline="0" dirty="0">
                <a:solidFill>
                  <a:srgbClr val="ED1B23"/>
                </a:solidFill>
                <a:latin typeface="Arial" panose="020B0604020202020204" pitchFamily="34" charset="0"/>
                <a:cs typeface="Arial" panose="020B0604020202020204" pitchFamily="34" charset="0"/>
              </a:rPr>
              <a:t>jitter</a:t>
            </a:r>
            <a:r>
              <a:rPr lang="en-US" sz="1200" b="0" i="0" u="none" strike="noStrike" baseline="0" dirty="0">
                <a:solidFill>
                  <a:srgbClr val="221E1F"/>
                </a:solidFill>
                <a:latin typeface="Arial" panose="020B0604020202020204" pitchFamily="34" charset="0"/>
                <a:cs typeface="Arial" panose="020B0604020202020204" pitchFamily="34" charset="0"/>
              </a:rPr>
              <a:t>, a delay in completing a transmission of all the frames in a message. This is perfectly normal and modern network technologies handle jitter fine. The only time it becomes a serious problem is in real-time voice communication. Excessive jitter generally sounds like, “Dude, you’re totally breaking up.” We’ll explore voice communication in Chapter 13, “Remote Connectivity,” in some detail. </a:t>
            </a:r>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sz="1200" i="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88</a:t>
            </a:fld>
            <a:endParaRPr lang="en-US" altLang="en-US" dirty="0"/>
          </a:p>
        </p:txBody>
      </p:sp>
    </p:spTree>
    <p:extLst>
      <p:ext uri="{BB962C8B-B14F-4D97-AF65-F5344CB8AC3E}">
        <p14:creationId xmlns:p14="http://schemas.microsoft.com/office/powerpoint/2010/main" val="31835662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89</a:t>
            </a:fld>
            <a:endParaRPr lang="en-US" altLang="en-US" dirty="0"/>
          </a:p>
        </p:txBody>
      </p:sp>
    </p:spTree>
    <p:extLst>
      <p:ext uri="{BB962C8B-B14F-4D97-AF65-F5344CB8AC3E}">
        <p14:creationId xmlns:p14="http://schemas.microsoft.com/office/powerpoint/2010/main" val="14436875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90</a:t>
            </a:fld>
            <a:endParaRPr lang="en-US" altLang="en-US" dirty="0"/>
          </a:p>
        </p:txBody>
      </p:sp>
    </p:spTree>
    <p:extLst>
      <p:ext uri="{BB962C8B-B14F-4D97-AF65-F5344CB8AC3E}">
        <p14:creationId xmlns:p14="http://schemas.microsoft.com/office/powerpoint/2010/main" val="2854180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10</a:t>
            </a:fld>
            <a:endParaRPr lang="en-US" altLang="en-US" dirty="0"/>
          </a:p>
        </p:txBody>
      </p:sp>
    </p:spTree>
    <p:extLst>
      <p:ext uri="{BB962C8B-B14F-4D97-AF65-F5344CB8AC3E}">
        <p14:creationId xmlns:p14="http://schemas.microsoft.com/office/powerpoint/2010/main" val="5942003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91</a:t>
            </a:fld>
            <a:endParaRPr lang="en-US" altLang="en-US" dirty="0"/>
          </a:p>
        </p:txBody>
      </p:sp>
    </p:spTree>
    <p:extLst>
      <p:ext uri="{BB962C8B-B14F-4D97-AF65-F5344CB8AC3E}">
        <p14:creationId xmlns:p14="http://schemas.microsoft.com/office/powerpoint/2010/main" val="7376350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Tech Tip: Measuring Signal Loss (p. 113):</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221E1F"/>
                </a:solidFill>
                <a:effectLst/>
                <a:uLnTx/>
                <a:uFillTx/>
                <a:latin typeface="Arial" panose="020B0604020202020204" pitchFamily="34" charset="0"/>
                <a:ea typeface="+mn-ea"/>
                <a:cs typeface="Arial" panose="020B0604020202020204" pitchFamily="34" charset="0"/>
              </a:rPr>
              <a:t>Signal loss in networking is measured in a unit called a decibel (dB). This applies to both electrical signals in copper wires and light signals in fiber cables. Unfortunately for a lot of network techs, a decibel is tough to grasp without a lot of math. I’m going to skip the technical details and give you a shorthand way to understand the numbers. When referring to a signal traveling from one end of a cable to another, you really care about how much information on that signal gets to the end, right? In a simple sense, if you have some interference, some imperfections in the cable or fiber, you’ll get some loss from beginning to end. Most people think about that loss in terms of percentage or even in more common terms, like “a little” or “a lot of” loss. No problem, right? The problem when you take that same concept to networking is that the percentages lost can be gigantic or really, really small. When you start talking about a 10,000% loss or a .00001% loss, most folks eyes glaze over. The numbers are simply too big or small to make intuitive sense. Technicians use the term decibel to describe those numbers in a more digestible format. When a tech looks at a signal loss of 3 dB, for example, he or she should be able to know that that number is a lot smaller than a signal loss of 10 </a:t>
            </a:r>
            <a:r>
              <a:rPr kumimoji="0" lang="en-US" sz="1200" b="0" i="0" u="none" strike="noStrike" kern="1200" cap="none" spc="0" normalizeH="0" baseline="0" noProof="0" dirty="0" err="1">
                <a:ln>
                  <a:noFill/>
                </a:ln>
                <a:solidFill>
                  <a:srgbClr val="221E1F"/>
                </a:solidFill>
                <a:effectLst/>
                <a:uLnTx/>
                <a:uFillTx/>
                <a:latin typeface="Arial" panose="020B0604020202020204" pitchFamily="34" charset="0"/>
                <a:ea typeface="+mn-ea"/>
                <a:cs typeface="Arial" panose="020B0604020202020204" pitchFamily="34" charset="0"/>
              </a:rPr>
              <a:t>dB.</a:t>
            </a:r>
            <a:r>
              <a:rPr kumimoji="0" lang="en-US" sz="1200" b="0" i="0" u="none" strike="noStrike" kern="1200" cap="none" spc="0" normalizeH="0" baseline="0" noProof="0" dirty="0">
                <a:ln>
                  <a:noFill/>
                </a:ln>
                <a:solidFill>
                  <a:srgbClr val="221E1F"/>
                </a:solidFill>
                <a:effectLst/>
                <a:uLnTx/>
                <a:uFillTx/>
                <a:latin typeface="Arial" panose="020B0604020202020204" pitchFamily="34" charset="0"/>
                <a:ea typeface="+mn-ea"/>
                <a:cs typeface="Arial" panose="020B0604020202020204" pitchFamily="34" charset="0"/>
              </a:rPr>
              <a:t> </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92</a:t>
            </a:fld>
            <a:endParaRPr lang="en-US" altLang="en-US" dirty="0"/>
          </a:p>
        </p:txBody>
      </p:sp>
    </p:spTree>
    <p:extLst>
      <p:ext uri="{BB962C8B-B14F-4D97-AF65-F5344CB8AC3E}">
        <p14:creationId xmlns:p14="http://schemas.microsoft.com/office/powerpoint/2010/main" val="42363446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93</a:t>
            </a:fld>
            <a:endParaRPr lang="en-US" altLang="en-US" dirty="0"/>
          </a:p>
        </p:txBody>
      </p:sp>
    </p:spTree>
    <p:extLst>
      <p:ext uri="{BB962C8B-B14F-4D97-AF65-F5344CB8AC3E}">
        <p14:creationId xmlns:p14="http://schemas.microsoft.com/office/powerpoint/2010/main" val="1519269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94</a:t>
            </a:fld>
            <a:endParaRPr lang="en-US" altLang="en-US" dirty="0"/>
          </a:p>
        </p:txBody>
      </p:sp>
    </p:spTree>
    <p:extLst>
      <p:ext uri="{BB962C8B-B14F-4D97-AF65-F5344CB8AC3E}">
        <p14:creationId xmlns:p14="http://schemas.microsoft.com/office/powerpoint/2010/main" val="42332211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95</a:t>
            </a:fld>
            <a:endParaRPr lang="en-US" altLang="en-US" dirty="0"/>
          </a:p>
        </p:txBody>
      </p:sp>
    </p:spTree>
    <p:extLst>
      <p:ext uri="{BB962C8B-B14F-4D97-AF65-F5344CB8AC3E}">
        <p14:creationId xmlns:p14="http://schemas.microsoft.com/office/powerpoint/2010/main" val="22936005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96</a:t>
            </a:fld>
            <a:endParaRPr lang="en-US" altLang="en-US" dirty="0"/>
          </a:p>
        </p:txBody>
      </p:sp>
    </p:spTree>
    <p:extLst>
      <p:ext uri="{BB962C8B-B14F-4D97-AF65-F5344CB8AC3E}">
        <p14:creationId xmlns:p14="http://schemas.microsoft.com/office/powerpoint/2010/main" val="30587248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97</a:t>
            </a:fld>
            <a:endParaRPr lang="en-US" altLang="en-US" dirty="0"/>
          </a:p>
        </p:txBody>
      </p:sp>
    </p:spTree>
    <p:extLst>
      <p:ext uri="{BB962C8B-B14F-4D97-AF65-F5344CB8AC3E}">
        <p14:creationId xmlns:p14="http://schemas.microsoft.com/office/powerpoint/2010/main" val="19713039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98</a:t>
            </a:fld>
            <a:endParaRPr lang="en-US" altLang="en-US" dirty="0"/>
          </a:p>
        </p:txBody>
      </p:sp>
    </p:spTree>
    <p:extLst>
      <p:ext uri="{BB962C8B-B14F-4D97-AF65-F5344CB8AC3E}">
        <p14:creationId xmlns:p14="http://schemas.microsoft.com/office/powerpoint/2010/main" val="28155023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99</a:t>
            </a:fld>
            <a:endParaRPr lang="en-US" altLang="en-US" dirty="0"/>
          </a:p>
        </p:txBody>
      </p:sp>
    </p:spTree>
    <p:extLst>
      <p:ext uri="{BB962C8B-B14F-4D97-AF65-F5344CB8AC3E}">
        <p14:creationId xmlns:p14="http://schemas.microsoft.com/office/powerpoint/2010/main" val="42316523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615E4B-5357-4600-9295-E454828B5553}" type="slidenum">
              <a:rPr lang="en-US" altLang="en-US" smtClean="0"/>
              <a:pPr/>
              <a:t>100</a:t>
            </a:fld>
            <a:endParaRPr lang="en-US" altLang="en-US" dirty="0"/>
          </a:p>
        </p:txBody>
      </p:sp>
    </p:spTree>
    <p:extLst>
      <p:ext uri="{BB962C8B-B14F-4D97-AF65-F5344CB8AC3E}">
        <p14:creationId xmlns:p14="http://schemas.microsoft.com/office/powerpoint/2010/main" val="288263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58247"/>
            <a:ext cx="7772400" cy="1470025"/>
          </a:xfrm>
          <a:prstGeom prst="rect">
            <a:avLst/>
          </a:prstGeom>
        </p:spPr>
        <p:txBody>
          <a:bodyPr/>
          <a:lstStyle>
            <a:lvl1pPr>
              <a:defRPr b="0"/>
            </a:lvl1pPr>
          </a:lstStyle>
          <a:p>
            <a:r>
              <a:rPr lang="en-US" dirty="0"/>
              <a:t>Click to edit Master title style</a:t>
            </a:r>
          </a:p>
        </p:txBody>
      </p:sp>
      <p:sp>
        <p:nvSpPr>
          <p:cNvPr id="3" name="Subtitle 2"/>
          <p:cNvSpPr>
            <a:spLocks noGrp="1"/>
          </p:cNvSpPr>
          <p:nvPr>
            <p:ph type="subTitle" idx="1"/>
          </p:nvPr>
        </p:nvSpPr>
        <p:spPr>
          <a:xfrm>
            <a:off x="1371600" y="5181600"/>
            <a:ext cx="6400800" cy="882650"/>
          </a:xfrm>
        </p:spPr>
        <p:txBody>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654E638-9FB7-4299-AFEE-F473E41B1A93}" type="datetimeFigureOut">
              <a:rPr lang="en-US"/>
              <a:pPr>
                <a:defRPr/>
              </a:pPr>
              <a:t>12/11/2018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F09FF26-C05F-458D-AAF4-9A401AE330A3}" type="slidenum">
              <a:rPr lang="en-US" altLang="en-US"/>
              <a:pPr>
                <a:defRPr/>
              </a:pPr>
              <a:t>‹#›</a:t>
            </a:fld>
            <a:endParaRPr lang="en-US" altLang="en-US" dirty="0"/>
          </a:p>
        </p:txBody>
      </p:sp>
    </p:spTree>
    <p:extLst>
      <p:ext uri="{BB962C8B-B14F-4D97-AF65-F5344CB8AC3E}">
        <p14:creationId xmlns:p14="http://schemas.microsoft.com/office/powerpoint/2010/main" val="1206633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ctrTitle"/>
          </p:nvPr>
        </p:nvSpPr>
        <p:spPr>
          <a:xfrm>
            <a:off x="685800" y="1524000"/>
            <a:ext cx="7772400" cy="2076451"/>
          </a:xfrm>
          <a:prstGeom prst="rect">
            <a:avLst/>
          </a:prstGeom>
        </p:spPr>
        <p:txBody>
          <a:bodyPr/>
          <a:lstStyle>
            <a:lvl1pPr>
              <a:defRPr sz="5400" baseline="0">
                <a:effectLst>
                  <a:outerShdw blurRad="38100" dist="38100" dir="2700000" algn="tl">
                    <a:srgbClr val="000000">
                      <a:alpha val="43137"/>
                    </a:srgbClr>
                  </a:outerShdw>
                </a:effectLst>
              </a:defRPr>
            </a:lvl1pPr>
          </a:lstStyle>
          <a:p>
            <a:r>
              <a:rPr lang="en-US" dirty="0"/>
              <a:t>Click to edit Master title style</a:t>
            </a:r>
          </a:p>
        </p:txBody>
      </p:sp>
    </p:spTree>
    <p:extLst>
      <p:ext uri="{BB962C8B-B14F-4D97-AF65-F5344CB8AC3E}">
        <p14:creationId xmlns:p14="http://schemas.microsoft.com/office/powerpoint/2010/main" val="143889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H Slides">
    <p:spTree>
      <p:nvGrpSpPr>
        <p:cNvPr id="1" name=""/>
        <p:cNvGrpSpPr/>
        <p:nvPr/>
      </p:nvGrpSpPr>
      <p:grpSpPr>
        <a:xfrm>
          <a:off x="0" y="0"/>
          <a:ext cx="0" cy="0"/>
          <a:chOff x="0" y="0"/>
          <a:chExt cx="0" cy="0"/>
        </a:xfrm>
      </p:grpSpPr>
      <p:sp>
        <p:nvSpPr>
          <p:cNvPr id="5" name="Content Placeholder 4"/>
          <p:cNvSpPr>
            <a:spLocks noGrp="1" noChangeArrowheads="1"/>
          </p:cNvSpPr>
          <p:nvPr>
            <p:ph idx="1"/>
          </p:nvPr>
        </p:nvSpPr>
        <p:spPr bwMode="auto">
          <a:xfrm>
            <a:off x="457200" y="1600200"/>
            <a:ext cx="8229600" cy="4525963"/>
          </a:xfrm>
          <a:prstGeom prst="rect">
            <a:avLst/>
          </a:prstGeom>
          <a:noFill/>
          <a:ln w="9525">
            <a:noFill/>
            <a:miter lim="800000"/>
            <a:headEnd/>
            <a:tailEnd/>
          </a:ln>
          <a:effectLst/>
        </p:spPr>
        <p:txBody>
          <a:bodyPr/>
          <a:lstStyle>
            <a:lvl1pPr marL="347472" indent="-347472" algn="l">
              <a:spcBef>
                <a:spcPts val="624"/>
              </a:spcBef>
              <a:buFont typeface="Arial" pitchFamily="34" charset="0"/>
              <a:buChar char="•"/>
              <a:defRPr sz="3200" baseline="0">
                <a:solidFill>
                  <a:schemeClr val="tx1"/>
                </a:solidFill>
                <a:latin typeface="Calibri" pitchFamily="34" charset="0"/>
              </a:defRPr>
            </a:lvl1pPr>
            <a:lvl2pPr marL="740664" indent="-740664" algn="l">
              <a:spcBef>
                <a:spcPts val="24"/>
              </a:spcBef>
              <a:buClr>
                <a:srgbClr val="0070C0"/>
              </a:buClr>
              <a:buFont typeface="Candara" pitchFamily="34" charset="0"/>
              <a:buChar char="–"/>
              <a:defRPr sz="2800">
                <a:latin typeface="Calibri" pitchFamily="34" charset="0"/>
              </a:defRPr>
            </a:lvl2pPr>
            <a:lvl3pPr>
              <a:defRPr sz="2400">
                <a:latin typeface="Calibri" pitchFamily="34" charset="0"/>
              </a:defRPr>
            </a:lvl3pPr>
          </a:lstStyle>
          <a:p>
            <a:pPr lvl="0"/>
            <a:r>
              <a:rPr lang="en-US" noProof="0" dirty="0"/>
              <a:t>Click to edit Master text styles</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2033428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52645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05200" y="228600"/>
            <a:ext cx="5486400" cy="563563"/>
          </a:xfrm>
          <a:prstGeom prst="rect">
            <a:avLst/>
          </a:prstGeom>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dirty="0"/>
          </a:p>
        </p:txBody>
      </p:sp>
      <p:sp>
        <p:nvSpPr>
          <p:cNvPr id="4" name="Rectangle 6"/>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7"/>
          <p:cNvSpPr>
            <a:spLocks noGrp="1" noChangeArrowheads="1"/>
          </p:cNvSpPr>
          <p:nvPr>
            <p:ph type="sldNum" sz="quarter" idx="12"/>
          </p:nvPr>
        </p:nvSpPr>
        <p:spPr>
          <a:ln/>
        </p:spPr>
        <p:txBody>
          <a:bodyPr/>
          <a:lstStyle>
            <a:lvl1pPr>
              <a:defRPr/>
            </a:lvl1pPr>
          </a:lstStyle>
          <a:p>
            <a:fld id="{7A90643D-C6EE-4595-AF2A-A90B55F8C0D1}" type="slidenum">
              <a:rPr lang="en-US" altLang="en-US"/>
              <a:pPr/>
              <a:t>‹#›</a:t>
            </a:fld>
            <a:endParaRPr lang="en-US" altLang="en-US" dirty="0"/>
          </a:p>
        </p:txBody>
      </p:sp>
    </p:spTree>
    <p:extLst>
      <p:ext uri="{BB962C8B-B14F-4D97-AF65-F5344CB8AC3E}">
        <p14:creationId xmlns:p14="http://schemas.microsoft.com/office/powerpoint/2010/main" val="679389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5200" y="228600"/>
            <a:ext cx="5486400" cy="563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4CD283DA-EAEC-4BEE-86C2-11D0CA876F92}" type="slidenum">
              <a:rPr lang="en-US" altLang="en-US"/>
              <a:pPr/>
              <a:t>‹#›</a:t>
            </a:fld>
            <a:endParaRPr lang="en-US" altLang="en-US" dirty="0"/>
          </a:p>
        </p:txBody>
      </p:sp>
    </p:spTree>
    <p:extLst>
      <p:ext uri="{BB962C8B-B14F-4D97-AF65-F5344CB8AC3E}">
        <p14:creationId xmlns:p14="http://schemas.microsoft.com/office/powerpoint/2010/main" val="4124584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03401"/>
            <a:ext cx="7772400" cy="1470025"/>
          </a:xfrm>
          <a:prstGeom prst="rect">
            <a:avLst/>
          </a:prstGeom>
        </p:spPr>
        <p:txBody>
          <a:bodyPr/>
          <a:lstStyle>
            <a:lvl1pPr>
              <a:defRPr b="0"/>
            </a:lvl1pPr>
          </a:lstStyle>
          <a:p>
            <a:r>
              <a:rPr lang="en-US" dirty="0"/>
              <a:t>Click to edit Master title style</a:t>
            </a:r>
          </a:p>
        </p:txBody>
      </p:sp>
      <p:sp>
        <p:nvSpPr>
          <p:cNvPr id="3" name="Subtitle 2"/>
          <p:cNvSpPr>
            <a:spLocks noGrp="1"/>
          </p:cNvSpPr>
          <p:nvPr>
            <p:ph type="subTitle" idx="1"/>
          </p:nvPr>
        </p:nvSpPr>
        <p:spPr>
          <a:xfrm>
            <a:off x="1496209" y="3841750"/>
            <a:ext cx="6400800" cy="882650"/>
          </a:xfrm>
        </p:spPr>
        <p:txBody>
          <a:bodyPr/>
          <a:lstStyle>
            <a:lvl1pPr marL="0" indent="0" algn="ctr">
              <a:buNone/>
              <a:defRPr sz="36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654E638-9FB7-4299-AFEE-F473E41B1A93}" type="datetimeFigureOut">
              <a:rPr lang="en-US"/>
              <a:pPr>
                <a:defRPr/>
              </a:pPr>
              <a:t>12/11/2018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F09FF26-C05F-458D-AAF4-9A401AE330A3}" type="slidenum">
              <a:rPr lang="en-US" altLang="en-US"/>
              <a:pPr>
                <a:defRPr/>
              </a:pPr>
              <a:t>‹#›</a:t>
            </a:fld>
            <a:endParaRPr lang="en-US" altLang="en-US" dirty="0"/>
          </a:p>
        </p:txBody>
      </p:sp>
    </p:spTree>
    <p:extLst>
      <p:ext uri="{BB962C8B-B14F-4D97-AF65-F5344CB8AC3E}">
        <p14:creationId xmlns:p14="http://schemas.microsoft.com/office/powerpoint/2010/main" val="347567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438400"/>
            <a:ext cx="7772400" cy="1470025"/>
          </a:xfrm>
          <a:prstGeom prst="rect">
            <a:avLst/>
          </a:prstGeom>
        </p:spPr>
        <p:txBody>
          <a:bodyPr/>
          <a:lstStyle>
            <a:lvl1pPr>
              <a:defRPr b="0"/>
            </a:lvl1pPr>
          </a:lstStyle>
          <a:p>
            <a:r>
              <a:rPr lang="en-US" dirty="0"/>
              <a:t/>
            </a:r>
            <a:br>
              <a:rPr lang="en-US" dirty="0"/>
            </a:br>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7118E8F9-1B68-4AA8-AEC8-306D104ADB33}" type="datetimeFigureOut">
              <a:rPr lang="en-US"/>
              <a:pPr>
                <a:defRPr/>
              </a:pPr>
              <a:t>12/11/2018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8F81B8F5-55BA-4C67-8922-0A454BD25DF6}" type="slidenum">
              <a:rPr lang="en-US" altLang="en-US"/>
              <a:pPr>
                <a:defRPr/>
              </a:pPr>
              <a:t>‹#›</a:t>
            </a:fld>
            <a:endParaRPr lang="en-US" altLang="en-US" dirty="0"/>
          </a:p>
        </p:txBody>
      </p:sp>
    </p:spTree>
    <p:extLst>
      <p:ext uri="{BB962C8B-B14F-4D97-AF65-F5344CB8AC3E}">
        <p14:creationId xmlns:p14="http://schemas.microsoft.com/office/powerpoint/2010/main" val="913041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876800"/>
          </a:xfrm>
        </p:spPr>
        <p:txBody>
          <a:bodyPr/>
          <a:lstStyle>
            <a:lvl1pPr>
              <a:defRPr b="0"/>
            </a:lvl1pPr>
            <a:lvl2pPr>
              <a:defRPr b="0" i="0" baseline="0">
                <a:solidFill>
                  <a:schemeClr val="tx2"/>
                </a:solidFill>
              </a:defRPr>
            </a:lvl2pPr>
          </a:lstStyle>
          <a:p>
            <a:pPr lvl="0"/>
            <a:r>
              <a:rPr lang="en-US" dirty="0"/>
              <a:t>Click to edit Master text styles</a:t>
            </a:r>
          </a:p>
          <a:p>
            <a:pPr lvl="1"/>
            <a:r>
              <a:rPr lang="en-US" dirty="0"/>
              <a:t>Subtopic</a:t>
            </a:r>
          </a:p>
          <a:p>
            <a:pPr lvl="1"/>
            <a:endParaRPr lang="en-US" dirty="0"/>
          </a:p>
        </p:txBody>
      </p:sp>
    </p:spTree>
    <p:extLst>
      <p:ext uri="{BB962C8B-B14F-4D97-AF65-F5344CB8AC3E}">
        <p14:creationId xmlns:p14="http://schemas.microsoft.com/office/powerpoint/2010/main" val="1219174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33600"/>
            <a:ext cx="8229600" cy="4267200"/>
          </a:xfrm>
        </p:spPr>
        <p:txBody>
          <a:bodyPr/>
          <a:lstStyle>
            <a:lvl2pPr>
              <a:defRPr b="0" i="0" baseline="0">
                <a:solidFill>
                  <a:schemeClr val="tx1"/>
                </a:solidFill>
              </a:defRPr>
            </a:lvl2pPr>
          </a:lstStyle>
          <a:p>
            <a:pPr lvl="0"/>
            <a:r>
              <a:rPr lang="en-US" dirty="0"/>
              <a:t>Click to edit Master text styles</a:t>
            </a:r>
          </a:p>
          <a:p>
            <a:pPr lvl="1"/>
            <a:r>
              <a:rPr lang="en-US" dirty="0"/>
              <a:t>Subtopic</a:t>
            </a:r>
          </a:p>
          <a:p>
            <a:pPr lvl="1"/>
            <a:endParaRPr lang="en-US" dirty="0"/>
          </a:p>
        </p:txBody>
      </p:sp>
      <p:sp>
        <p:nvSpPr>
          <p:cNvPr id="4" name="Title 1"/>
          <p:cNvSpPr>
            <a:spLocks noGrp="1"/>
          </p:cNvSpPr>
          <p:nvPr>
            <p:ph type="title"/>
          </p:nvPr>
        </p:nvSpPr>
        <p:spPr>
          <a:xfrm>
            <a:off x="457200" y="1143000"/>
            <a:ext cx="8229600" cy="9144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329769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defRPr b="0" i="0" baseline="0">
                <a:solidFill>
                  <a:schemeClr val="tx1"/>
                </a:solidFill>
              </a:defRPr>
            </a:lvl2pPr>
          </a:lstStyle>
          <a:p>
            <a:pPr lvl="0"/>
            <a:r>
              <a:rPr lang="en-US" dirty="0"/>
              <a:t>Click to edit Master text styles</a:t>
            </a:r>
          </a:p>
          <a:p>
            <a:pPr lvl="1"/>
            <a:r>
              <a:rPr lang="en-US" dirty="0"/>
              <a:t>Subtopic</a:t>
            </a:r>
          </a:p>
          <a:p>
            <a:pPr lvl="1"/>
            <a:endParaRPr lang="en-US" dirty="0"/>
          </a:p>
        </p:txBody>
      </p:sp>
    </p:spTree>
    <p:extLst>
      <p:ext uri="{BB962C8B-B14F-4D97-AF65-F5344CB8AC3E}">
        <p14:creationId xmlns:p14="http://schemas.microsoft.com/office/powerpoint/2010/main" val="181379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lvl1pPr>
              <a:defRPr/>
            </a:lvl1pPr>
          </a:lstStyle>
          <a:p>
            <a:endParaRPr lang="en-US" dirty="0"/>
          </a:p>
        </p:txBody>
      </p:sp>
      <p:sp>
        <p:nvSpPr>
          <p:cNvPr id="3" name="Date Placeholder 2"/>
          <p:cNvSpPr>
            <a:spLocks noGrp="1"/>
          </p:cNvSpPr>
          <p:nvPr>
            <p:ph type="dt" sz="half" idx="10"/>
          </p:nvPr>
        </p:nvSpPr>
        <p:spPr/>
        <p:txBody>
          <a:bodyPr/>
          <a:lstStyle/>
          <a:p>
            <a:pPr>
              <a:defRPr/>
            </a:pPr>
            <a:fld id="{B588C902-A4A8-4714-8169-E49D043BB080}" type="datetimeFigureOut">
              <a:rPr lang="en-US" smtClean="0"/>
              <a:pPr>
                <a:defRPr/>
              </a:pPr>
              <a:t>12/11/2018</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fld id="{05D5F5AC-7C2C-4493-B73D-72D7B534D508}" type="slidenum">
              <a:rPr lang="en-US" altLang="en-US" smtClean="0"/>
              <a:pPr/>
              <a:t>‹#›</a:t>
            </a:fld>
            <a:endParaRPr lang="en-US" altLang="en-US" dirty="0"/>
          </a:p>
        </p:txBody>
      </p:sp>
    </p:spTree>
    <p:extLst>
      <p:ext uri="{BB962C8B-B14F-4D97-AF65-F5344CB8AC3E}">
        <p14:creationId xmlns:p14="http://schemas.microsoft.com/office/powerpoint/2010/main" val="239593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600200"/>
            <a:ext cx="4038600" cy="4525963"/>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648200" y="1600200"/>
            <a:ext cx="4038600" cy="4525963"/>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5968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15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322D6576-0BE5-41A7-A9B1-717032FB4769}" type="datetimeFigureOut">
              <a:rPr lang="en-US"/>
              <a:pPr>
                <a:defRPr/>
              </a:pPr>
              <a:t>12/11/2018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7BA1EC19-11A4-4465-8025-4C73BE0C1F54}" type="slidenum">
              <a:rPr lang="en-US" altLang="en-US"/>
              <a:pPr>
                <a:defRPr/>
              </a:pPr>
              <a:t>‹#›</a:t>
            </a:fld>
            <a:endParaRPr lang="en-US" altLang="en-US" dirty="0"/>
          </a:p>
        </p:txBody>
      </p:sp>
      <p:grpSp>
        <p:nvGrpSpPr>
          <p:cNvPr id="1030" name="Group 13"/>
          <p:cNvGrpSpPr>
            <a:grpSpLocks/>
          </p:cNvGrpSpPr>
          <p:nvPr userDrawn="1"/>
        </p:nvGrpSpPr>
        <p:grpSpPr bwMode="auto">
          <a:xfrm>
            <a:off x="-3175" y="0"/>
            <a:ext cx="9147175" cy="6769100"/>
            <a:chOff x="0" y="0"/>
            <a:chExt cx="9147175" cy="6769100"/>
          </a:xfrm>
        </p:grpSpPr>
        <p:grpSp>
          <p:nvGrpSpPr>
            <p:cNvPr id="1031" name="Group 9"/>
            <p:cNvGrpSpPr>
              <a:grpSpLocks/>
            </p:cNvGrpSpPr>
            <p:nvPr userDrawn="1"/>
          </p:nvGrpSpPr>
          <p:grpSpPr bwMode="auto">
            <a:xfrm>
              <a:off x="0" y="0"/>
              <a:ext cx="9147175" cy="1006475"/>
              <a:chOff x="0" y="0"/>
              <a:chExt cx="9147175" cy="1006475"/>
            </a:xfrm>
          </p:grpSpPr>
          <p:sp>
            <p:nvSpPr>
              <p:cNvPr id="10" name="Rectangle 9"/>
              <p:cNvSpPr>
                <a:spLocks/>
              </p:cNvSpPr>
              <p:nvPr userDrawn="1"/>
            </p:nvSpPr>
            <p:spPr>
              <a:xfrm>
                <a:off x="0" y="0"/>
                <a:ext cx="9147175" cy="100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035" name="TextBox 11"/>
              <p:cNvSpPr txBox="1">
                <a:spLocks noChangeArrowheads="1"/>
              </p:cNvSpPr>
              <p:nvPr userDrawn="1"/>
            </p:nvSpPr>
            <p:spPr bwMode="auto">
              <a:xfrm>
                <a:off x="1211105" y="103188"/>
                <a:ext cx="79248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dirty="0">
                    <a:solidFill>
                      <a:schemeClr val="bg1"/>
                    </a:solidFill>
                    <a:latin typeface="Century" panose="02040604050505020304" pitchFamily="18" charset="0"/>
                  </a:rPr>
                  <a:t>Mike Meyers’ CompTIA Network+</a:t>
                </a:r>
                <a:r>
                  <a:rPr lang="en-US" altLang="en-US" sz="2200" baseline="30000" dirty="0">
                    <a:solidFill>
                      <a:schemeClr val="bg1"/>
                    </a:solidFill>
                    <a:latin typeface="Century" panose="02040604050505020304" pitchFamily="18" charset="0"/>
                  </a:rPr>
                  <a:t>®</a:t>
                </a:r>
                <a:r>
                  <a:rPr lang="en-US" altLang="en-US" sz="2200" dirty="0">
                    <a:solidFill>
                      <a:schemeClr val="bg1"/>
                    </a:solidFill>
                    <a:latin typeface="Century" panose="02040604050505020304" pitchFamily="18" charset="0"/>
                  </a:rPr>
                  <a:t> Guide to Managing and Troubleshooting Networks, Fifth Edition (Exam N10-007</a:t>
                </a:r>
                <a:r>
                  <a:rPr lang="en-US" altLang="en-US" sz="2400" dirty="0">
                    <a:solidFill>
                      <a:schemeClr val="bg1"/>
                    </a:solidFill>
                    <a:latin typeface="Century" panose="02040604050505020304" pitchFamily="18" charset="0"/>
                  </a:rPr>
                  <a:t>)</a:t>
                </a:r>
              </a:p>
            </p:txBody>
          </p:sp>
        </p:grpSp>
        <p:sp>
          <p:nvSpPr>
            <p:cNvPr id="9" name="TextBox 8"/>
            <p:cNvSpPr txBox="1"/>
            <p:nvPr userDrawn="1"/>
          </p:nvSpPr>
          <p:spPr>
            <a:xfrm>
              <a:off x="0" y="6553200"/>
              <a:ext cx="9144000" cy="215900"/>
            </a:xfrm>
            <a:prstGeom prst="rect">
              <a:avLst/>
            </a:prstGeom>
            <a:solidFill>
              <a:schemeClr val="accent2">
                <a:lumMod val="75000"/>
              </a:schemeClr>
            </a:solidFill>
          </p:spPr>
          <p:txBody>
            <a:bodyPr>
              <a:spAutoFit/>
            </a:bodyPr>
            <a:lstStyle/>
            <a:p>
              <a:pPr eaLnBrk="1" hangingPunct="1">
                <a:defRPr/>
              </a:pPr>
              <a:r>
                <a:rPr lang="en-US" sz="800" dirty="0">
                  <a:solidFill>
                    <a:schemeClr val="bg1"/>
                  </a:solidFill>
                  <a:latin typeface="Arial" charset="0"/>
                  <a:cs typeface="Arial" charset="0"/>
                </a:rPr>
                <a:t>Copyright © 2018 by McGraw-Hill Education. All rights reserved.</a:t>
              </a:r>
            </a:p>
          </p:txBody>
        </p:sp>
      </p:grpSp>
      <p:pic>
        <p:nvPicPr>
          <p:cNvPr id="3" name="Picture 2">
            <a:extLst>
              <a:ext uri="{FF2B5EF4-FFF2-40B4-BE49-F238E27FC236}">
                <a16:creationId xmlns:a16="http://schemas.microsoft.com/office/drawing/2014/main" xmlns="" id="{B291E3C0-996B-4DBE-822C-B7726168E4B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175" y="2263"/>
            <a:ext cx="1211105" cy="1004212"/>
          </a:xfrm>
          <a:prstGeom prst="rect">
            <a:avLst/>
          </a:prstGeom>
        </p:spPr>
      </p:pic>
    </p:spTree>
    <p:extLst>
      <p:ext uri="{BB962C8B-B14F-4D97-AF65-F5344CB8AC3E}">
        <p14:creationId xmlns:p14="http://schemas.microsoft.com/office/powerpoint/2010/main" val="1565519881"/>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p:txBody>
          <a:bodyPr/>
          <a:lstStyle/>
          <a:p>
            <a:r>
              <a:rPr lang="en-US" dirty="0"/>
              <a:t>Installing a Physical Network</a:t>
            </a:r>
          </a:p>
        </p:txBody>
      </p:sp>
      <p:pic>
        <p:nvPicPr>
          <p:cNvPr id="2" name="Picture 1" descr="&quot;&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2429542"/>
            <a:ext cx="4343400" cy="2732393"/>
          </a:xfrm>
          <a:prstGeom prst="rect">
            <a:avLst/>
          </a:prstGeom>
          <a:effectLst>
            <a:outerShdw blurRad="127000" dist="76200" dir="2700000" algn="ctr" rotWithShape="0">
              <a:srgbClr val="000000">
                <a:alpha val="40000"/>
              </a:srgbClr>
            </a:outerShdw>
          </a:effectLst>
        </p:spPr>
      </p:pic>
      <p:sp>
        <p:nvSpPr>
          <p:cNvPr id="8195" name="Rectangle 3"/>
          <p:cNvSpPr>
            <a:spLocks noGrp="1" noChangeArrowheads="1"/>
          </p:cNvSpPr>
          <p:nvPr>
            <p:ph type="subTitle" idx="1"/>
          </p:nvPr>
        </p:nvSpPr>
        <p:spPr/>
        <p:txBody>
          <a:bodyPr/>
          <a:lstStyle/>
          <a:p>
            <a:r>
              <a:rPr lang="en-US" altLang="en-US" dirty="0"/>
              <a:t>Chapter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Cable Basics – A Star Is Born (1 of 2)</a:t>
            </a:r>
            <a:endParaRPr lang="en-US" dirty="0"/>
          </a:p>
        </p:txBody>
      </p:sp>
      <p:sp>
        <p:nvSpPr>
          <p:cNvPr id="18434" name="Rectangle 3"/>
          <p:cNvSpPr>
            <a:spLocks noGrp="1" noChangeArrowheads="1"/>
          </p:cNvSpPr>
          <p:nvPr>
            <p:ph idx="1"/>
          </p:nvPr>
        </p:nvSpPr>
        <p:spPr/>
        <p:txBody>
          <a:bodyPr/>
          <a:lstStyle/>
          <a:p>
            <a:r>
              <a:rPr lang="en-US" dirty="0"/>
              <a:t>A typical physical star network</a:t>
            </a:r>
            <a:endParaRPr lang="en-US" altLang="en-US" dirty="0"/>
          </a:p>
          <a:p>
            <a:pPr lvl="1"/>
            <a:r>
              <a:rPr lang="en-US" altLang="en-US" dirty="0"/>
              <a:t>A switch</a:t>
            </a:r>
          </a:p>
          <a:p>
            <a:pPr lvl="1"/>
            <a:r>
              <a:rPr lang="en-US" altLang="en-US" dirty="0"/>
              <a:t>UTP cable</a:t>
            </a:r>
          </a:p>
          <a:p>
            <a:pPr lvl="1"/>
            <a:r>
              <a:rPr lang="en-US" altLang="en-US" dirty="0"/>
              <a:t>A few PCs</a:t>
            </a:r>
          </a:p>
          <a:p>
            <a:pPr lvl="1"/>
            <a:endParaRPr lang="en-US" altLang="en-US" dirty="0"/>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en-US" dirty="0"/>
              <a:t>NICs</a:t>
            </a:r>
          </a:p>
        </p:txBody>
      </p:sp>
    </p:spTree>
    <p:extLst>
      <p:ext uri="{BB962C8B-B14F-4D97-AF65-F5344CB8AC3E}">
        <p14:creationId xmlns:p14="http://schemas.microsoft.com/office/powerpoint/2010/main" val="13307263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NICs (1 of 3)</a:t>
            </a:r>
          </a:p>
        </p:txBody>
      </p:sp>
      <p:sp>
        <p:nvSpPr>
          <p:cNvPr id="107522" name="Rectangle 3"/>
          <p:cNvSpPr>
            <a:spLocks noGrp="1" noChangeArrowheads="1"/>
          </p:cNvSpPr>
          <p:nvPr>
            <p:ph idx="1"/>
          </p:nvPr>
        </p:nvSpPr>
        <p:spPr/>
        <p:txBody>
          <a:bodyPr/>
          <a:lstStyle/>
          <a:p>
            <a:pPr eaLnBrk="1" hangingPunct="1"/>
            <a:r>
              <a:rPr lang="en-US" altLang="en-US" sz="3200" dirty="0">
                <a:latin typeface="Calibri" panose="020F0502020204030204" pitchFamily="34" charset="0"/>
              </a:rPr>
              <a:t>Recognize different types of NICs by sight</a:t>
            </a:r>
          </a:p>
          <a:p>
            <a:pPr eaLnBrk="1" hangingPunct="1"/>
            <a:r>
              <a:rPr lang="en-US" altLang="en-US" sz="3200" dirty="0">
                <a:latin typeface="Calibri" panose="020F0502020204030204" pitchFamily="34" charset="0"/>
              </a:rPr>
              <a:t>Know how to install and troubleshoot NICs</a:t>
            </a:r>
          </a:p>
          <a:p>
            <a:pPr eaLnBrk="1" hangingPunct="1"/>
            <a:r>
              <a:rPr lang="en-US" altLang="en-US" dirty="0">
                <a:latin typeface="Calibri" panose="020F0502020204030204" pitchFamily="34" charset="0"/>
              </a:rPr>
              <a:t>Differences between UTP and fiber-optic NICs</a:t>
            </a:r>
          </a:p>
          <a:p>
            <a:pPr lvl="1" eaLnBrk="1" hangingPunct="1"/>
            <a:r>
              <a:rPr lang="en-US" altLang="en-US" sz="2800" dirty="0">
                <a:latin typeface="Calibri" panose="020F0502020204030204" pitchFamily="34" charset="0"/>
              </a:rPr>
              <a:t>UTP Ethernet NICs use the RJ-45 connector</a:t>
            </a:r>
          </a:p>
          <a:p>
            <a:pPr lvl="2" eaLnBrk="1" hangingPunct="1"/>
            <a:r>
              <a:rPr lang="en-US" altLang="en-US" sz="2400" dirty="0">
                <a:latin typeface="Calibri" panose="020F0502020204030204" pitchFamily="34" charset="0"/>
              </a:rPr>
              <a:t>Cable runs from the NIC to a switch</a:t>
            </a:r>
          </a:p>
          <a:p>
            <a:pPr lvl="1" eaLnBrk="1" hangingPunct="1"/>
            <a:r>
              <a:rPr lang="en-US" altLang="en-US" dirty="0">
                <a:latin typeface="Calibri" panose="020F0502020204030204" pitchFamily="34" charset="0"/>
              </a:rPr>
              <a:t>Fiber-optic NICs</a:t>
            </a:r>
          </a:p>
          <a:p>
            <a:pPr lvl="2" eaLnBrk="1" hangingPunct="1"/>
            <a:r>
              <a:rPr lang="en-US" altLang="en-US" sz="2400" dirty="0">
                <a:latin typeface="Calibri" panose="020F0502020204030204" pitchFamily="34" charset="0"/>
              </a:rPr>
              <a:t>Manufacturers use the same connector type for multiple standards</a:t>
            </a:r>
          </a:p>
          <a:p>
            <a:pPr eaLnBrk="1" hangingPunct="1"/>
            <a:endParaRPr lang="en-US" altLang="en-US" dirty="0">
              <a:latin typeface="Calibri" panose="020F0502020204030204" pitchFamily="34" charset="0"/>
            </a:endParaRPr>
          </a:p>
          <a:p>
            <a:pPr lvl="2" eaLnBrk="1" hangingPunct="1">
              <a:buFontTx/>
              <a:buNone/>
            </a:pPr>
            <a:endParaRPr lang="en-US" altLang="en-US"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NICs (2 of 3)</a:t>
            </a:r>
          </a:p>
        </p:txBody>
      </p:sp>
      <p:pic>
        <p:nvPicPr>
          <p:cNvPr id="109571" name="Picture 4" descr="Image shows a typical UTP N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1700" y="2196353"/>
            <a:ext cx="4800600" cy="302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0" name="Rectangle 3"/>
          <p:cNvSpPr>
            <a:spLocks noGrp="1" noChangeArrowheads="1"/>
          </p:cNvSpPr>
          <p:nvPr>
            <p:ph idx="1"/>
          </p:nvPr>
        </p:nvSpPr>
        <p:spPr>
          <a:xfrm>
            <a:off x="457200" y="5401542"/>
            <a:ext cx="8229600" cy="533400"/>
          </a:xfrm>
        </p:spPr>
        <p:txBody>
          <a:bodyPr/>
          <a:lstStyle/>
          <a:p>
            <a:pPr algn="ctr">
              <a:buFontTx/>
              <a:buNone/>
            </a:pPr>
            <a:r>
              <a:rPr lang="en-US" altLang="en-US" sz="2400" dirty="0"/>
              <a:t>Figure 5.55   Typical UTP NIC</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NICs (3 of 3)</a:t>
            </a:r>
          </a:p>
        </p:txBody>
      </p:sp>
      <p:pic>
        <p:nvPicPr>
          <p:cNvPr id="116739" name="Picture 4" descr="Image displays a typical fiber NIC.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36" y="2250281"/>
            <a:ext cx="5164586"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Rectangle 3"/>
          <p:cNvSpPr>
            <a:spLocks noGrp="1" noChangeArrowheads="1"/>
          </p:cNvSpPr>
          <p:nvPr>
            <p:ph idx="1"/>
          </p:nvPr>
        </p:nvSpPr>
        <p:spPr>
          <a:xfrm>
            <a:off x="457200" y="5638800"/>
            <a:ext cx="8229600" cy="609600"/>
          </a:xfrm>
        </p:spPr>
        <p:txBody>
          <a:bodyPr/>
          <a:lstStyle/>
          <a:p>
            <a:pPr marL="0" indent="0" algn="ctr">
              <a:buFontTx/>
              <a:buNone/>
            </a:pPr>
            <a:r>
              <a:rPr lang="en-US" altLang="en-US" sz="2400" dirty="0"/>
              <a:t>Figure 5.56   Typical fiber NIC </a:t>
            </a:r>
            <a:r>
              <a:rPr lang="en-US" altLang="en-US" sz="2000" dirty="0"/>
              <a:t>(photo courtesy of 3Com Corp.)</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Calibri" panose="020F0502020204030204" pitchFamily="34" charset="0"/>
              </a:rPr>
              <a:t>Buying NICs</a:t>
            </a:r>
            <a:br>
              <a:rPr lang="en-US" altLang="en-US" dirty="0">
                <a:latin typeface="Calibri" panose="020F0502020204030204" pitchFamily="34" charset="0"/>
              </a:rPr>
            </a:br>
            <a:endParaRPr lang="en-US" dirty="0"/>
          </a:p>
        </p:txBody>
      </p:sp>
      <p:sp>
        <p:nvSpPr>
          <p:cNvPr id="111618" name="Rectangle 3"/>
          <p:cNvSpPr>
            <a:spLocks noGrp="1" noChangeArrowheads="1"/>
          </p:cNvSpPr>
          <p:nvPr>
            <p:ph idx="1"/>
          </p:nvPr>
        </p:nvSpPr>
        <p:spPr/>
        <p:txBody>
          <a:bodyPr/>
          <a:lstStyle/>
          <a:p>
            <a:pPr eaLnBrk="1" hangingPunct="1"/>
            <a:r>
              <a:rPr lang="en-US" altLang="en-US" sz="3200" dirty="0">
                <a:latin typeface="Calibri" panose="020F0502020204030204" pitchFamily="34" charset="0"/>
              </a:rPr>
              <a:t>Recommend name-brand NICS, such as Intel</a:t>
            </a:r>
          </a:p>
          <a:p>
            <a:pPr lvl="1" eaLnBrk="1" hangingPunct="1"/>
            <a:r>
              <a:rPr lang="en-US" altLang="en-US" dirty="0">
                <a:latin typeface="Calibri" panose="020F0502020204030204" pitchFamily="34" charset="0"/>
              </a:rPr>
              <a:t>Extra features</a:t>
            </a:r>
          </a:p>
          <a:p>
            <a:pPr lvl="1" eaLnBrk="1" hangingPunct="1"/>
            <a:r>
              <a:rPr lang="en-US" altLang="en-US" dirty="0">
                <a:latin typeface="Calibri" panose="020F0502020204030204" pitchFamily="34" charset="0"/>
              </a:rPr>
              <a:t>Easy to replace missing driver</a:t>
            </a:r>
          </a:p>
          <a:p>
            <a:pPr eaLnBrk="1" hangingPunct="1"/>
            <a:r>
              <a:rPr lang="en-US" altLang="en-US" sz="3200" dirty="0">
                <a:latin typeface="Calibri" panose="020F0502020204030204" pitchFamily="34" charset="0"/>
              </a:rPr>
              <a:t>Recommend multispeed NICs</a:t>
            </a:r>
          </a:p>
          <a:p>
            <a:pPr eaLnBrk="1" hangingPunct="1"/>
            <a:r>
              <a:rPr lang="en-US" altLang="en-US" sz="3200" dirty="0">
                <a:latin typeface="Calibri" panose="020F0502020204030204" pitchFamily="34" charset="0"/>
              </a:rPr>
              <a:t>Stick with the same model for all systems</a:t>
            </a:r>
          </a:p>
          <a:p>
            <a:pPr eaLnBrk="1" hangingPunct="1"/>
            <a:endParaRPr lang="en-US" altLang="en-US" dirty="0">
              <a:latin typeface="Calibri" panose="020F0502020204030204" pitchFamily="34" charset="0"/>
            </a:endParaRPr>
          </a:p>
          <a:p>
            <a:pPr lvl="2" eaLnBrk="1" hangingPunct="1">
              <a:buFontTx/>
              <a:buNone/>
            </a:pPr>
            <a:endParaRPr lang="en-US" altLang="en-US" dirty="0"/>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Calibri" panose="020F0502020204030204" pitchFamily="34" charset="0"/>
              </a:rPr>
              <a:t>Physical Connections (1 of 2)</a:t>
            </a:r>
            <a:br>
              <a:rPr lang="en-US" altLang="en-US" dirty="0">
                <a:latin typeface="Calibri" panose="020F0502020204030204" pitchFamily="34" charset="0"/>
              </a:rPr>
            </a:br>
            <a:endParaRPr lang="en-US" dirty="0"/>
          </a:p>
        </p:txBody>
      </p:sp>
      <p:sp>
        <p:nvSpPr>
          <p:cNvPr id="112642" name="Rectangle 3"/>
          <p:cNvSpPr>
            <a:spLocks noGrp="1" noChangeArrowheads="1"/>
          </p:cNvSpPr>
          <p:nvPr>
            <p:ph idx="1"/>
          </p:nvPr>
        </p:nvSpPr>
        <p:spPr/>
        <p:txBody>
          <a:bodyPr/>
          <a:lstStyle/>
          <a:p>
            <a:pPr eaLnBrk="1" hangingPunct="1"/>
            <a:r>
              <a:rPr lang="en-US" altLang="en-US" sz="3200" dirty="0">
                <a:latin typeface="Calibri" panose="020F0502020204030204" pitchFamily="34" charset="0"/>
              </a:rPr>
              <a:t>Physically install the NIC</a:t>
            </a:r>
          </a:p>
          <a:p>
            <a:pPr eaLnBrk="1" hangingPunct="1"/>
            <a:r>
              <a:rPr lang="en-US" altLang="en-US" sz="3200" dirty="0">
                <a:latin typeface="Calibri" panose="020F0502020204030204" pitchFamily="34" charset="0"/>
              </a:rPr>
              <a:t>Most PCs have built-in NICs</a:t>
            </a:r>
          </a:p>
          <a:p>
            <a:pPr eaLnBrk="1" hangingPunct="1"/>
            <a:endParaRPr lang="en-US" altLang="en-US" dirty="0">
              <a:latin typeface="Calibri" panose="020F0502020204030204" pitchFamily="34" charset="0"/>
            </a:endParaRPr>
          </a:p>
          <a:p>
            <a:pPr lvl="2" eaLnBrk="1" hangingPunct="1">
              <a:buFontTx/>
              <a:buNone/>
            </a:pPr>
            <a:endParaRPr lang="en-US" altLang="en-US" dirty="0"/>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Connections (2 of 2)</a:t>
            </a:r>
            <a:br>
              <a:rPr lang="en-US" dirty="0"/>
            </a:br>
            <a:endParaRPr lang="en-US" dirty="0"/>
          </a:p>
        </p:txBody>
      </p:sp>
      <p:pic>
        <p:nvPicPr>
          <p:cNvPr id="117763" name="Picture 4" descr="Image shows a Peripheral Component Interconnect NIC.&#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147" y="2339070"/>
            <a:ext cx="4076700" cy="27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Rectangle 3"/>
          <p:cNvSpPr>
            <a:spLocks noGrp="1" noChangeArrowheads="1"/>
          </p:cNvSpPr>
          <p:nvPr>
            <p:ph idx="1"/>
          </p:nvPr>
        </p:nvSpPr>
        <p:spPr>
          <a:xfrm>
            <a:off x="486697" y="5181600"/>
            <a:ext cx="8229600" cy="692449"/>
          </a:xfrm>
        </p:spPr>
        <p:txBody>
          <a:bodyPr/>
          <a:lstStyle/>
          <a:p>
            <a:pPr algn="ctr">
              <a:buFontTx/>
              <a:buNone/>
            </a:pPr>
            <a:r>
              <a:rPr lang="en-US" altLang="en-US" sz="2400" dirty="0"/>
              <a:t>Figure 5.57   PCI NIC</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Calibri" panose="020F0502020204030204" pitchFamily="34" charset="0"/>
              </a:rPr>
              <a:t>Expansion Slots (1 of 3)</a:t>
            </a:r>
            <a:br>
              <a:rPr lang="en-US" altLang="en-US" dirty="0">
                <a:latin typeface="Calibri" panose="020F0502020204030204" pitchFamily="34" charset="0"/>
              </a:rPr>
            </a:br>
            <a:endParaRPr lang="en-US" dirty="0"/>
          </a:p>
        </p:txBody>
      </p:sp>
      <p:sp>
        <p:nvSpPr>
          <p:cNvPr id="113666" name="Rectangle 3"/>
          <p:cNvSpPr>
            <a:spLocks noGrp="1" noChangeArrowheads="1"/>
          </p:cNvSpPr>
          <p:nvPr>
            <p:ph idx="1"/>
          </p:nvPr>
        </p:nvSpPr>
        <p:spPr/>
        <p:txBody>
          <a:bodyPr/>
          <a:lstStyle/>
          <a:p>
            <a:pPr eaLnBrk="1" hangingPunct="1"/>
            <a:r>
              <a:rPr lang="en-US" altLang="en-US" sz="3200" dirty="0">
                <a:latin typeface="Calibri" panose="020F0502020204030204" pitchFamily="34" charset="0"/>
              </a:rPr>
              <a:t>Peripheral Component Interconnect (PCI)</a:t>
            </a:r>
          </a:p>
          <a:p>
            <a:pPr eaLnBrk="1" hangingPunct="1"/>
            <a:r>
              <a:rPr lang="en-US" altLang="en-US" sz="3200" dirty="0">
                <a:latin typeface="Calibri" panose="020F0502020204030204" pitchFamily="34" charset="0"/>
              </a:rPr>
              <a:t>PCI Express (PCIe)</a:t>
            </a:r>
          </a:p>
          <a:p>
            <a:pPr lvl="1" eaLnBrk="1" hangingPunct="1"/>
            <a:r>
              <a:rPr lang="en-US" altLang="en-US" sz="2800" dirty="0">
                <a:latin typeface="Calibri" panose="020F0502020204030204" pitchFamily="34" charset="0"/>
              </a:rPr>
              <a:t>One-lane or two-lane varieties </a:t>
            </a:r>
          </a:p>
          <a:p>
            <a:pPr eaLnBrk="1" hangingPunct="1"/>
            <a:r>
              <a:rPr lang="en-US" altLang="en-US" sz="3600" dirty="0">
                <a:latin typeface="Calibri" panose="020F0502020204030204" pitchFamily="34" charset="0"/>
              </a:rPr>
              <a:t>USB</a:t>
            </a:r>
          </a:p>
          <a:p>
            <a:pPr lvl="1" eaLnBrk="1" hangingPunct="1"/>
            <a:r>
              <a:rPr lang="en-US" altLang="en-US" dirty="0">
                <a:latin typeface="Calibri" panose="020F0502020204030204" pitchFamily="34" charset="0"/>
              </a:rPr>
              <a:t>Convenient</a:t>
            </a:r>
          </a:p>
          <a:p>
            <a:pPr lvl="1" eaLnBrk="1" hangingPunct="1"/>
            <a:r>
              <a:rPr lang="en-US" altLang="en-US" dirty="0">
                <a:latin typeface="Calibri" panose="020F0502020204030204" pitchFamily="34" charset="0"/>
              </a:rPr>
              <a:t>Carry one in the toolkit to test for a failed NIC</a:t>
            </a:r>
            <a:endParaRPr lang="en-US" altLang="en-US" sz="3400" dirty="0">
              <a:latin typeface="Calibri" panose="020F0502020204030204" pitchFamily="34" charset="0"/>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Expansion Slots (2 of 3)</a:t>
            </a:r>
            <a:br>
              <a:rPr lang="en-US" dirty="0"/>
            </a:br>
            <a:endParaRPr lang="en-US" dirty="0"/>
          </a:p>
        </p:txBody>
      </p:sp>
      <p:pic>
        <p:nvPicPr>
          <p:cNvPr id="118787" name="Picture 7" descr="Image displays a PCIe NIC.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254477"/>
            <a:ext cx="4954453" cy="323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Rectangle 3"/>
          <p:cNvSpPr>
            <a:spLocks noGrp="1" noChangeArrowheads="1"/>
          </p:cNvSpPr>
          <p:nvPr>
            <p:ph idx="1"/>
          </p:nvPr>
        </p:nvSpPr>
        <p:spPr>
          <a:xfrm>
            <a:off x="457200" y="5486400"/>
            <a:ext cx="8229600" cy="578077"/>
          </a:xfrm>
        </p:spPr>
        <p:txBody>
          <a:bodyPr/>
          <a:lstStyle/>
          <a:p>
            <a:pPr algn="ctr">
              <a:buFontTx/>
              <a:buNone/>
            </a:pPr>
            <a:r>
              <a:rPr lang="en-US" altLang="en-US" sz="2400" dirty="0"/>
              <a:t>Figure 5.58   PCIe NIC</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Expansion Slots (3 of 3)</a:t>
            </a:r>
            <a:br>
              <a:rPr lang="en-US" dirty="0"/>
            </a:br>
            <a:endParaRPr lang="en-US" dirty="0"/>
          </a:p>
        </p:txBody>
      </p:sp>
      <p:pic>
        <p:nvPicPr>
          <p:cNvPr id="119811" name="Picture 4" descr="Image displays an USB NIC.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86000"/>
            <a:ext cx="5676900" cy="316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Rectangle 3"/>
          <p:cNvSpPr>
            <a:spLocks noGrp="1" noChangeArrowheads="1"/>
          </p:cNvSpPr>
          <p:nvPr>
            <p:ph idx="1"/>
          </p:nvPr>
        </p:nvSpPr>
        <p:spPr>
          <a:xfrm>
            <a:off x="457200" y="5675854"/>
            <a:ext cx="8229600" cy="533400"/>
          </a:xfrm>
        </p:spPr>
        <p:txBody>
          <a:bodyPr/>
          <a:lstStyle/>
          <a:p>
            <a:pPr algn="ctr">
              <a:buFontTx/>
              <a:buNone/>
            </a:pPr>
            <a:r>
              <a:rPr lang="en-US" altLang="en-US" sz="2400" dirty="0"/>
              <a:t>Figure 5.59   USB NIC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Cable Basics – A Star Is Born (2 of 2)</a:t>
            </a:r>
          </a:p>
        </p:txBody>
      </p:sp>
      <p:pic>
        <p:nvPicPr>
          <p:cNvPr id="2" name="Picture 1" descr="Image displays two laptop PCs connected to a switch by UTP cable.&#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276388"/>
            <a:ext cx="7848600" cy="2619359"/>
          </a:xfrm>
          <a:prstGeom prst="rect">
            <a:avLst/>
          </a:prstGeom>
        </p:spPr>
      </p:pic>
      <p:sp>
        <p:nvSpPr>
          <p:cNvPr id="5" name="Text Placeholder 2"/>
          <p:cNvSpPr txBox="1">
            <a:spLocks/>
          </p:cNvSpPr>
          <p:nvPr/>
        </p:nvSpPr>
        <p:spPr bwMode="auto">
          <a:xfrm>
            <a:off x="3657600" y="4923456"/>
            <a:ext cx="4724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600" b="1">
                <a:solidFill>
                  <a:schemeClr val="tx1"/>
                </a:solidFill>
                <a:latin typeface="Arial" panose="020B0604020202020204" pitchFamily="34" charset="0"/>
              </a:defRPr>
            </a:lvl1pPr>
            <a:lvl2pPr marL="742950" indent="-285750" eaLnBrk="0" hangingPunct="0">
              <a:spcBef>
                <a:spcPct val="20000"/>
              </a:spcBef>
              <a:buChar char="–"/>
              <a:defRPr sz="2200" b="1">
                <a:solidFill>
                  <a:srgbClr val="324C98"/>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ctr">
              <a:lnSpc>
                <a:spcPct val="90000"/>
              </a:lnSpc>
              <a:buFontTx/>
              <a:buNone/>
            </a:pPr>
            <a:r>
              <a:rPr lang="en-US" altLang="en-US" sz="2400" b="0" dirty="0">
                <a:latin typeface="+mn-lt"/>
              </a:rPr>
              <a:t>Figure 5.3   A switch connected by UTP cable </a:t>
            </a:r>
            <a:endParaRPr lang="en-US" altLang="en-US" sz="2400" b="0" dirty="0" smtClean="0">
              <a:latin typeface="+mn-lt"/>
            </a:endParaRPr>
          </a:p>
          <a:p>
            <a:pPr marL="0" indent="0" algn="ctr">
              <a:lnSpc>
                <a:spcPct val="90000"/>
              </a:lnSpc>
              <a:buFontTx/>
              <a:buNone/>
            </a:pPr>
            <a:r>
              <a:rPr lang="en-US" altLang="en-US" sz="2400" b="0" dirty="0" smtClean="0">
                <a:latin typeface="+mn-lt"/>
              </a:rPr>
              <a:t>to </a:t>
            </a:r>
            <a:r>
              <a:rPr lang="en-US" altLang="en-US" sz="2400" b="0" dirty="0">
                <a:latin typeface="+mn-lt"/>
              </a:rPr>
              <a:t>two PCs</a:t>
            </a:r>
          </a:p>
        </p:txBody>
      </p:sp>
      <p:pic>
        <p:nvPicPr>
          <p:cNvPr id="4" name="Picture 3"/>
          <p:cNvPicPr>
            <a:picLocks noChangeAspect="1"/>
          </p:cNvPicPr>
          <p:nvPr/>
        </p:nvPicPr>
        <p:blipFill>
          <a:blip r:embed="rId4"/>
          <a:stretch>
            <a:fillRect/>
          </a:stretch>
        </p:blipFill>
        <p:spPr>
          <a:xfrm>
            <a:off x="36781" y="4495800"/>
            <a:ext cx="1792019" cy="2004541"/>
          </a:xfrm>
          <a:prstGeom prst="rect">
            <a:avLst/>
          </a:prstGeom>
        </p:spPr>
      </p:pic>
      <p:cxnSp>
        <p:nvCxnSpPr>
          <p:cNvPr id="7" name="Straight Arrow Connector 6"/>
          <p:cNvCxnSpPr/>
          <p:nvPr/>
        </p:nvCxnSpPr>
        <p:spPr>
          <a:xfrm flipV="1">
            <a:off x="1143000" y="3276600"/>
            <a:ext cx="2971800" cy="1295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Drivers</a:t>
            </a:r>
            <a:br>
              <a:rPr lang="en-US" altLang="en-US" dirty="0"/>
            </a:br>
            <a:endParaRPr lang="en-US" dirty="0"/>
          </a:p>
        </p:txBody>
      </p:sp>
      <p:sp>
        <p:nvSpPr>
          <p:cNvPr id="114690" name="Rectangle 3"/>
          <p:cNvSpPr>
            <a:spLocks noGrp="1" noChangeArrowheads="1"/>
          </p:cNvSpPr>
          <p:nvPr>
            <p:ph idx="1"/>
          </p:nvPr>
        </p:nvSpPr>
        <p:spPr>
          <a:xfrm>
            <a:off x="457200" y="1981200"/>
            <a:ext cx="8229600" cy="4267200"/>
          </a:xfrm>
        </p:spPr>
        <p:txBody>
          <a:bodyPr/>
          <a:lstStyle/>
          <a:p>
            <a:r>
              <a:rPr lang="en-US" altLang="en-US" dirty="0"/>
              <a:t>Insert the driver CD when prompted</a:t>
            </a:r>
          </a:p>
          <a:p>
            <a:r>
              <a:rPr lang="en-US" altLang="en-US" dirty="0"/>
              <a:t>OS likely has a preinstalled driver</a:t>
            </a:r>
          </a:p>
          <a:p>
            <a:pPr lvl="1"/>
            <a:r>
              <a:rPr lang="en-US" altLang="en-US" dirty="0"/>
              <a:t>Using the CD offers additional features and utilities</a:t>
            </a:r>
          </a:p>
          <a:p>
            <a:r>
              <a:rPr lang="en-US" altLang="en-US" dirty="0"/>
              <a:t>Verify the driver install</a:t>
            </a:r>
          </a:p>
          <a:p>
            <a:pPr lvl="1"/>
            <a:r>
              <a:rPr lang="en-US" altLang="en-US" dirty="0"/>
              <a:t>Windows: Device Manager</a:t>
            </a:r>
          </a:p>
          <a:p>
            <a:pPr lvl="1"/>
            <a:r>
              <a:rPr lang="en-US" altLang="en-US" dirty="0"/>
              <a:t>Ubuntu Linux: Network applet</a:t>
            </a:r>
          </a:p>
          <a:p>
            <a:pPr lvl="1"/>
            <a:r>
              <a:rPr lang="en-US" altLang="en-US" dirty="0"/>
              <a:t>macOS: Network utility in System Preferences</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Bonding</a:t>
            </a:r>
            <a:endParaRPr lang="en-US" dirty="0"/>
          </a:p>
        </p:txBody>
      </p:sp>
      <p:sp>
        <p:nvSpPr>
          <p:cNvPr id="115714" name="Rectangle 3"/>
          <p:cNvSpPr>
            <a:spLocks noGrp="1" noChangeArrowheads="1"/>
          </p:cNvSpPr>
          <p:nvPr>
            <p:ph idx="1"/>
          </p:nvPr>
        </p:nvSpPr>
        <p:spPr/>
        <p:txBody>
          <a:bodyPr/>
          <a:lstStyle/>
          <a:p>
            <a:r>
              <a:rPr lang="en-US" altLang="en-US" dirty="0"/>
              <a:t>Link aggregation</a:t>
            </a:r>
          </a:p>
          <a:p>
            <a:pPr lvl="1"/>
            <a:r>
              <a:rPr lang="en-US" altLang="en-US" dirty="0"/>
              <a:t>Doubles (or more) the speed between a machine </a:t>
            </a:r>
            <a:br>
              <a:rPr lang="en-US" altLang="en-US" dirty="0"/>
            </a:br>
            <a:r>
              <a:rPr lang="en-US" altLang="en-US" dirty="0"/>
              <a:t>and a switch</a:t>
            </a:r>
          </a:p>
          <a:p>
            <a:pPr lvl="1"/>
            <a:r>
              <a:rPr lang="en-US" altLang="en-US" dirty="0"/>
              <a:t>Use identical NICs and switches from the same companies</a:t>
            </a:r>
          </a:p>
          <a:p>
            <a:endParaRPr lang="en-US" altLang="en-US" dirty="0"/>
          </a:p>
          <a:p>
            <a:pPr lvl="2"/>
            <a:endParaRPr lang="en-US" altLang="en-US" dirty="0"/>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Link Lights (1 of 6) </a:t>
            </a:r>
            <a:br>
              <a:rPr lang="en-US" altLang="en-US" dirty="0"/>
            </a:br>
            <a:endParaRPr lang="en-US" dirty="0"/>
          </a:p>
        </p:txBody>
      </p:sp>
      <p:sp>
        <p:nvSpPr>
          <p:cNvPr id="120834" name="Rectangle 3"/>
          <p:cNvSpPr>
            <a:spLocks noGrp="1" noChangeArrowheads="1"/>
          </p:cNvSpPr>
          <p:nvPr>
            <p:ph idx="1"/>
          </p:nvPr>
        </p:nvSpPr>
        <p:spPr>
          <a:xfrm>
            <a:off x="457200" y="1905000"/>
            <a:ext cx="8229600" cy="4267200"/>
          </a:xfrm>
        </p:spPr>
        <p:txBody>
          <a:bodyPr/>
          <a:lstStyle/>
          <a:p>
            <a:r>
              <a:rPr lang="en-US" altLang="en-US" dirty="0"/>
              <a:t>UTP NICs have LEDs giving information about link state</a:t>
            </a:r>
          </a:p>
          <a:p>
            <a:pPr lvl="1"/>
            <a:r>
              <a:rPr lang="en-US" altLang="en-US" dirty="0"/>
              <a:t>One to four link lights per card</a:t>
            </a:r>
          </a:p>
          <a:p>
            <a:pPr lvl="1"/>
            <a:r>
              <a:rPr lang="en-US" altLang="en-US" dirty="0"/>
              <a:t>Lights give clues about what is happening</a:t>
            </a:r>
          </a:p>
          <a:p>
            <a:pPr lvl="2"/>
            <a:r>
              <a:rPr lang="en-US" altLang="en-US" dirty="0"/>
              <a:t>Check the link lights first</a:t>
            </a:r>
          </a:p>
          <a:p>
            <a:pPr lvl="2"/>
            <a:r>
              <a:rPr lang="en-US" altLang="en-US" dirty="0"/>
              <a:t>Tells you that the NIC is connected to a switch</a:t>
            </a:r>
          </a:p>
          <a:p>
            <a:pPr lvl="1"/>
            <a:r>
              <a:rPr lang="en-US" altLang="en-US" dirty="0"/>
              <a:t>Switches also have link lights</a:t>
            </a:r>
          </a:p>
          <a:p>
            <a:pPr lvl="1"/>
            <a:r>
              <a:rPr lang="en-US" altLang="en-US" dirty="0"/>
              <a:t>Multispeed devices have a link light that indicates speed</a:t>
            </a:r>
          </a:p>
          <a:p>
            <a:endParaRPr lang="en-US" altLang="en-US" dirty="0"/>
          </a:p>
          <a:p>
            <a:pPr lvl="2"/>
            <a:endParaRPr lang="en-US" altLang="en-US" dirty="0"/>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Lights (2 of 6) </a:t>
            </a:r>
            <a:br>
              <a:rPr lang="en-US" dirty="0"/>
            </a:br>
            <a:endParaRPr lang="en-US" dirty="0"/>
          </a:p>
        </p:txBody>
      </p:sp>
      <p:pic>
        <p:nvPicPr>
          <p:cNvPr id="121859" name="Picture 4" descr="Image displays link light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057400"/>
            <a:ext cx="4075244" cy="315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8" name="Rectangle 3"/>
          <p:cNvSpPr>
            <a:spLocks noGrp="1" noChangeArrowheads="1"/>
          </p:cNvSpPr>
          <p:nvPr>
            <p:ph idx="1"/>
          </p:nvPr>
        </p:nvSpPr>
        <p:spPr>
          <a:xfrm>
            <a:off x="457200" y="5410200"/>
            <a:ext cx="8229600" cy="533400"/>
          </a:xfrm>
        </p:spPr>
        <p:txBody>
          <a:bodyPr/>
          <a:lstStyle/>
          <a:p>
            <a:pPr algn="ctr">
              <a:buFontTx/>
              <a:buNone/>
            </a:pPr>
            <a:r>
              <a:rPr lang="en-US" altLang="en-US" sz="2400" dirty="0"/>
              <a:t>Figure 5.60   Mmmm, pretty lights!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Lights (3 of 6) </a:t>
            </a:r>
            <a:br>
              <a:rPr lang="en-US" dirty="0"/>
            </a:br>
            <a:endParaRPr lang="en-US" dirty="0"/>
          </a:p>
        </p:txBody>
      </p:sp>
      <p:pic>
        <p:nvPicPr>
          <p:cNvPr id="122883" name="Picture 4" descr="Image displays multispeed light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438400"/>
            <a:ext cx="5128169" cy="2748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2" name="Rectangle 3"/>
          <p:cNvSpPr>
            <a:spLocks noGrp="1" noChangeArrowheads="1"/>
          </p:cNvSpPr>
          <p:nvPr>
            <p:ph idx="1"/>
          </p:nvPr>
        </p:nvSpPr>
        <p:spPr>
          <a:xfrm>
            <a:off x="457200" y="5224907"/>
            <a:ext cx="8229600" cy="609600"/>
          </a:xfrm>
        </p:spPr>
        <p:txBody>
          <a:bodyPr/>
          <a:lstStyle/>
          <a:p>
            <a:pPr algn="ctr">
              <a:buFontTx/>
              <a:buNone/>
            </a:pPr>
            <a:r>
              <a:rPr lang="en-US" altLang="en-US" sz="2400" dirty="0"/>
              <a:t>Figure 5.61   Multispeed lights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Link Lights (4 of 6) </a:t>
            </a:r>
            <a:br>
              <a:rPr lang="en-US" altLang="en-US" dirty="0"/>
            </a:br>
            <a:endParaRPr lang="en-US" dirty="0"/>
          </a:p>
        </p:txBody>
      </p:sp>
      <p:sp>
        <p:nvSpPr>
          <p:cNvPr id="2" name="Content Placeholder 1"/>
          <p:cNvSpPr>
            <a:spLocks noGrp="1"/>
          </p:cNvSpPr>
          <p:nvPr>
            <p:ph idx="1"/>
          </p:nvPr>
        </p:nvSpPr>
        <p:spPr>
          <a:xfrm>
            <a:off x="457200" y="1905000"/>
            <a:ext cx="8229600" cy="4267200"/>
          </a:xfrm>
        </p:spPr>
        <p:txBody>
          <a:bodyPr/>
          <a:lstStyle/>
          <a:p>
            <a:r>
              <a:rPr lang="en-US" dirty="0"/>
              <a:t>Activity light</a:t>
            </a:r>
          </a:p>
          <a:p>
            <a:pPr lvl="1"/>
            <a:r>
              <a:rPr lang="en-US" dirty="0"/>
              <a:t>Turns on when network traffic is detected</a:t>
            </a:r>
          </a:p>
          <a:p>
            <a:pPr lvl="1"/>
            <a:r>
              <a:rPr lang="en-US" dirty="0"/>
              <a:t>Intermittently flickers when operating properly</a:t>
            </a:r>
          </a:p>
          <a:p>
            <a:r>
              <a:rPr lang="en-US" dirty="0"/>
              <a:t>Collision light</a:t>
            </a:r>
          </a:p>
          <a:p>
            <a:pPr lvl="1"/>
            <a:r>
              <a:rPr lang="en-US" dirty="0"/>
              <a:t>Present on some older NICs</a:t>
            </a:r>
          </a:p>
          <a:p>
            <a:pPr lvl="1"/>
            <a:r>
              <a:rPr lang="en-US" dirty="0"/>
              <a:t>Flickers when it detects collisions on the network</a:t>
            </a:r>
          </a:p>
          <a:p>
            <a:r>
              <a:rPr lang="en-US" dirty="0"/>
              <a:t>Fiber-optic NICs</a:t>
            </a:r>
          </a:p>
          <a:p>
            <a:pPr lvl="1"/>
            <a:r>
              <a:rPr lang="en-US" dirty="0"/>
              <a:t>Many do not have lights</a:t>
            </a:r>
          </a:p>
        </p:txBody>
      </p:sp>
    </p:spTree>
    <p:extLst>
      <p:ext uri="{BB962C8B-B14F-4D97-AF65-F5344CB8AC3E}">
        <p14:creationId xmlns:p14="http://schemas.microsoft.com/office/powerpoint/2010/main" val="29017247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Lights (5 of 6) </a:t>
            </a:r>
            <a:br>
              <a:rPr lang="en-US" dirty="0"/>
            </a:br>
            <a:endParaRPr lang="en-US" dirty="0"/>
          </a:p>
        </p:txBody>
      </p:sp>
      <p:pic>
        <p:nvPicPr>
          <p:cNvPr id="123907" name="Picture 6" descr="Image shows link lights on a swi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38400"/>
            <a:ext cx="5326512"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6" name="Rectangle 3"/>
          <p:cNvSpPr>
            <a:spLocks noGrp="1" noChangeArrowheads="1"/>
          </p:cNvSpPr>
          <p:nvPr>
            <p:ph idx="1"/>
          </p:nvPr>
        </p:nvSpPr>
        <p:spPr>
          <a:xfrm>
            <a:off x="457200" y="5113337"/>
            <a:ext cx="8229600" cy="381000"/>
          </a:xfrm>
        </p:spPr>
        <p:txBody>
          <a:bodyPr/>
          <a:lstStyle/>
          <a:p>
            <a:pPr algn="ctr">
              <a:buFontTx/>
              <a:buNone/>
            </a:pPr>
            <a:r>
              <a:rPr lang="en-US" altLang="en-US" sz="2400" dirty="0"/>
              <a:t>Figure 5.62   Link lights on a switch</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Lights (6 of 6) </a:t>
            </a:r>
            <a:br>
              <a:rPr lang="en-US" dirty="0"/>
            </a:br>
            <a:endParaRPr lang="en-US" dirty="0"/>
          </a:p>
        </p:txBody>
      </p:sp>
      <p:pic>
        <p:nvPicPr>
          <p:cNvPr id="124931" name="Picture 4" descr="Image displays an optical connection teste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520086"/>
            <a:ext cx="5562600" cy="281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Rectangle 3"/>
          <p:cNvSpPr>
            <a:spLocks noGrp="1" noChangeArrowheads="1"/>
          </p:cNvSpPr>
          <p:nvPr>
            <p:ph idx="1"/>
          </p:nvPr>
        </p:nvSpPr>
        <p:spPr>
          <a:xfrm>
            <a:off x="2057400" y="5332207"/>
            <a:ext cx="5029200" cy="609600"/>
          </a:xfrm>
        </p:spPr>
        <p:txBody>
          <a:bodyPr/>
          <a:lstStyle/>
          <a:p>
            <a:pPr>
              <a:buFontTx/>
              <a:buNone/>
            </a:pPr>
            <a:r>
              <a:rPr lang="en-US" altLang="en-US" sz="2400" dirty="0"/>
              <a:t>Figure 5.63   Optical connection tester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Diagnostics and Repair of Physical Cabling</a:t>
            </a:r>
          </a:p>
        </p:txBody>
      </p:sp>
    </p:spTree>
    <p:extLst>
      <p:ext uri="{BB962C8B-B14F-4D97-AF65-F5344CB8AC3E}">
        <p14:creationId xmlns:p14="http://schemas.microsoft.com/office/powerpoint/2010/main" val="42583277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Calibri" panose="020F0502020204030204" pitchFamily="34" charset="0"/>
              </a:rPr>
              <a:t>Diagnosing Physical Problems (1 of 3)</a:t>
            </a:r>
            <a:endParaRPr lang="en-US" dirty="0"/>
          </a:p>
        </p:txBody>
      </p:sp>
      <p:sp>
        <p:nvSpPr>
          <p:cNvPr id="126978" name="Rectangle 3"/>
          <p:cNvSpPr>
            <a:spLocks noGrp="1" noChangeArrowheads="1"/>
          </p:cNvSpPr>
          <p:nvPr>
            <p:ph idx="1"/>
          </p:nvPr>
        </p:nvSpPr>
        <p:spPr/>
        <p:txBody>
          <a:bodyPr/>
          <a:lstStyle/>
          <a:p>
            <a:pPr eaLnBrk="1" hangingPunct="1"/>
            <a:r>
              <a:rPr lang="en-US" altLang="en-US" dirty="0">
                <a:latin typeface="Calibri" panose="020F0502020204030204" pitchFamily="34" charset="0"/>
              </a:rPr>
              <a:t>Try to eliminate</a:t>
            </a:r>
            <a:r>
              <a:rPr lang="en-US" altLang="en-US" sz="3200" dirty="0">
                <a:latin typeface="Calibri" panose="020F0502020204030204" pitchFamily="34" charset="0"/>
              </a:rPr>
              <a:t> software issues</a:t>
            </a:r>
          </a:p>
          <a:p>
            <a:pPr lvl="1" eaLnBrk="1" hangingPunct="1"/>
            <a:r>
              <a:rPr lang="en-US" altLang="en-US" dirty="0">
                <a:latin typeface="Calibri" panose="020F0502020204030204" pitchFamily="34" charset="0"/>
              </a:rPr>
              <a:t>If one application fails, try another</a:t>
            </a:r>
          </a:p>
          <a:p>
            <a:pPr eaLnBrk="1" hangingPunct="1"/>
            <a:r>
              <a:rPr lang="en-US" altLang="en-US" sz="3200" dirty="0">
                <a:latin typeface="Calibri" panose="020F0502020204030204" pitchFamily="34" charset="0"/>
              </a:rPr>
              <a:t>Resolve hardware issues</a:t>
            </a:r>
          </a:p>
          <a:p>
            <a:pPr lvl="1" eaLnBrk="1" hangingPunct="1"/>
            <a:r>
              <a:rPr lang="en-US" altLang="en-US" dirty="0">
                <a:latin typeface="Calibri" panose="020F0502020204030204" pitchFamily="34" charset="0"/>
              </a:rPr>
              <a:t>If all systems connected to one switch no longer see the network, the problem is likely the switch</a:t>
            </a:r>
          </a:p>
          <a:p>
            <a:pPr eaLnBrk="1" hangingPunct="1"/>
            <a:r>
              <a:rPr lang="en-US" altLang="en-US" dirty="0">
                <a:latin typeface="Calibri" panose="020F0502020204030204" pitchFamily="34" charset="0"/>
              </a:rPr>
              <a:t>Check your lights</a:t>
            </a:r>
          </a:p>
          <a:p>
            <a:pPr lvl="1" eaLnBrk="1" hangingPunct="1"/>
            <a:r>
              <a:rPr lang="en-US" altLang="en-US" dirty="0">
                <a:latin typeface="Calibri" panose="020F0502020204030204" pitchFamily="34" charset="0"/>
              </a:rPr>
              <a:t>Have the user check connection status through link lights or software</a:t>
            </a:r>
          </a:p>
          <a:p>
            <a:pPr lvl="2" eaLnBrk="1" hangingPunct="1">
              <a:buFontTx/>
              <a:buNone/>
            </a:pPr>
            <a:endParaRPr lang="en-US" alt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Issues with Installation</a:t>
            </a:r>
          </a:p>
        </p:txBody>
      </p:sp>
      <p:sp>
        <p:nvSpPr>
          <p:cNvPr id="20482" name="Rectangle 3"/>
          <p:cNvSpPr>
            <a:spLocks noGrp="1" noChangeArrowheads="1"/>
          </p:cNvSpPr>
          <p:nvPr>
            <p:ph idx="1"/>
          </p:nvPr>
        </p:nvSpPr>
        <p:spPr/>
        <p:txBody>
          <a:bodyPr/>
          <a:lstStyle/>
          <a:p>
            <a:r>
              <a:rPr lang="en-US" altLang="en-US" dirty="0"/>
              <a:t>Problems with locating a switch in the middle of office space</a:t>
            </a:r>
          </a:p>
          <a:p>
            <a:pPr lvl="1"/>
            <a:r>
              <a:rPr lang="en-US" altLang="en-US" dirty="0"/>
              <a:t>Exposed cables are vulnerable to physical damage</a:t>
            </a:r>
          </a:p>
          <a:p>
            <a:pPr lvl="2"/>
            <a:r>
              <a:rPr lang="en-US" altLang="en-US" b="1" dirty="0"/>
              <a:t>Tripping hazard</a:t>
            </a:r>
          </a:p>
          <a:p>
            <a:pPr lvl="2"/>
            <a:r>
              <a:rPr lang="en-US" altLang="en-US" b="1" dirty="0"/>
              <a:t>Stepping on cables will cause failure over time</a:t>
            </a:r>
          </a:p>
          <a:p>
            <a:pPr lvl="1"/>
            <a:r>
              <a:rPr lang="en-US" altLang="en-US" dirty="0"/>
              <a:t>Presence of other devices can create electrical interference</a:t>
            </a:r>
          </a:p>
          <a:p>
            <a:pPr lvl="1"/>
            <a:r>
              <a:rPr lang="en-US" altLang="en-US" dirty="0"/>
              <a:t>Limits ability to make changes to network</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Diagnosing Physical Problems (2 of 3)</a:t>
            </a:r>
          </a:p>
        </p:txBody>
      </p:sp>
      <p:pic>
        <p:nvPicPr>
          <p:cNvPr id="129027" name="Picture 3" descr="Image displays a Windows prompt indicating no networks are connected.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14600"/>
            <a:ext cx="585183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6" name="Rectangle 3"/>
          <p:cNvSpPr>
            <a:spLocks noGrp="1" noChangeArrowheads="1"/>
          </p:cNvSpPr>
          <p:nvPr>
            <p:ph idx="1"/>
          </p:nvPr>
        </p:nvSpPr>
        <p:spPr>
          <a:xfrm>
            <a:off x="457200" y="5143657"/>
            <a:ext cx="8229600" cy="495143"/>
          </a:xfrm>
        </p:spPr>
        <p:txBody>
          <a:bodyPr/>
          <a:lstStyle/>
          <a:p>
            <a:pPr algn="ctr">
              <a:buFontTx/>
              <a:buNone/>
            </a:pPr>
            <a:r>
              <a:rPr lang="en-US" altLang="en-US" sz="2400" dirty="0"/>
              <a:t>Figure 5.64   Disconnected NIC in Windows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Diagnosing Physical Problems (3 of 3)</a:t>
            </a:r>
            <a:endParaRPr lang="en-US" dirty="0"/>
          </a:p>
        </p:txBody>
      </p:sp>
      <p:sp>
        <p:nvSpPr>
          <p:cNvPr id="130050" name="Rectangle 3"/>
          <p:cNvSpPr>
            <a:spLocks noGrp="1" noChangeArrowheads="1"/>
          </p:cNvSpPr>
          <p:nvPr>
            <p:ph idx="1"/>
          </p:nvPr>
        </p:nvSpPr>
        <p:spPr/>
        <p:txBody>
          <a:bodyPr/>
          <a:lstStyle/>
          <a:p>
            <a:r>
              <a:rPr lang="en-US" altLang="en-US" dirty="0"/>
              <a:t>Check shared resources (servers)</a:t>
            </a:r>
          </a:p>
          <a:p>
            <a:r>
              <a:rPr lang="en-US" altLang="en-US" dirty="0"/>
              <a:t>Visually check cabling</a:t>
            </a:r>
          </a:p>
          <a:p>
            <a:r>
              <a:rPr lang="en-US" altLang="en-US" dirty="0"/>
              <a:t>Plug the system into a known good outlet</a:t>
            </a:r>
          </a:p>
          <a:p>
            <a:pPr lvl="1"/>
            <a:r>
              <a:rPr lang="en-US" altLang="en-US" dirty="0"/>
              <a:t>If this works, suspect:</a:t>
            </a:r>
          </a:p>
          <a:p>
            <a:pPr lvl="2"/>
            <a:r>
              <a:rPr lang="en-US" altLang="en-US" dirty="0"/>
              <a:t>Structured cabling running from the original outlet to the switch, or</a:t>
            </a:r>
          </a:p>
          <a:p>
            <a:pPr lvl="2"/>
            <a:r>
              <a:rPr lang="en-US" altLang="en-US" dirty="0"/>
              <a:t>A bad connector</a:t>
            </a:r>
          </a:p>
          <a:p>
            <a:pPr lvl="1"/>
            <a:r>
              <a:rPr lang="en-US" altLang="en-US" dirty="0"/>
              <a:t>Confirm with a continuity test</a:t>
            </a:r>
          </a:p>
          <a:p>
            <a:endParaRPr lang="en-US" altLang="en-US" dirty="0"/>
          </a:p>
          <a:p>
            <a:pPr lvl="2"/>
            <a:endParaRPr lang="en-US" altLang="en-US" dirty="0"/>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Check the NIC (1 of 2)</a:t>
            </a:r>
          </a:p>
        </p:txBody>
      </p:sp>
      <p:sp>
        <p:nvSpPr>
          <p:cNvPr id="131074" name="Rectangle 3"/>
          <p:cNvSpPr>
            <a:spLocks noGrp="1" noChangeArrowheads="1"/>
          </p:cNvSpPr>
          <p:nvPr>
            <p:ph idx="1"/>
          </p:nvPr>
        </p:nvSpPr>
        <p:spPr/>
        <p:txBody>
          <a:bodyPr/>
          <a:lstStyle/>
          <a:p>
            <a:r>
              <a:rPr lang="en-US" altLang="en-US" dirty="0"/>
              <a:t>Detect a bad NIC with an operating system utility</a:t>
            </a:r>
          </a:p>
          <a:p>
            <a:r>
              <a:rPr lang="en-US" altLang="en-US" dirty="0"/>
              <a:t>Use available NIC diagnostic software</a:t>
            </a:r>
          </a:p>
          <a:p>
            <a:r>
              <a:rPr lang="en-US" altLang="en-US" dirty="0"/>
              <a:t>Loopback test on NIC</a:t>
            </a:r>
          </a:p>
          <a:p>
            <a:pPr lvl="1"/>
            <a:r>
              <a:rPr lang="en-US" altLang="en-US" dirty="0"/>
              <a:t>Internal only checks circuitry</a:t>
            </a:r>
          </a:p>
          <a:p>
            <a:pPr lvl="1"/>
            <a:r>
              <a:rPr lang="en-US" altLang="en-US" dirty="0"/>
              <a:t>External (with loopback plug) tests the connecting pins</a:t>
            </a:r>
          </a:p>
          <a:p>
            <a:endParaRPr lang="en-US" altLang="en-US" dirty="0"/>
          </a:p>
          <a:p>
            <a:pPr lvl="2"/>
            <a:endParaRPr lang="en-US" altLang="en-US" dirty="0"/>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the NIC (2 of 2)</a:t>
            </a:r>
          </a:p>
        </p:txBody>
      </p:sp>
      <p:pic>
        <p:nvPicPr>
          <p:cNvPr id="132099" name="Picture 4" descr="Image displays a loopback plug inserted into a NIC’s po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921" y="2324099"/>
            <a:ext cx="3694157" cy="292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Rectangle 3"/>
          <p:cNvSpPr>
            <a:spLocks noGrp="1" noChangeArrowheads="1"/>
          </p:cNvSpPr>
          <p:nvPr>
            <p:ph idx="1"/>
          </p:nvPr>
        </p:nvSpPr>
        <p:spPr>
          <a:xfrm>
            <a:off x="457200" y="5248640"/>
            <a:ext cx="8229600" cy="885459"/>
          </a:xfrm>
        </p:spPr>
        <p:txBody>
          <a:bodyPr/>
          <a:lstStyle/>
          <a:p>
            <a:pPr algn="ctr">
              <a:buFontTx/>
              <a:buNone/>
            </a:pPr>
            <a:r>
              <a:rPr lang="en-US" altLang="en-US" sz="2400" dirty="0"/>
              <a:t>Figure 5.65   Loopback plug or adaptor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Cable Testing (1 of 2)</a:t>
            </a:r>
          </a:p>
        </p:txBody>
      </p:sp>
      <p:sp>
        <p:nvSpPr>
          <p:cNvPr id="134146" name="Rectangle 3"/>
          <p:cNvSpPr>
            <a:spLocks noGrp="1" noChangeArrowheads="1"/>
          </p:cNvSpPr>
          <p:nvPr>
            <p:ph idx="1"/>
          </p:nvPr>
        </p:nvSpPr>
        <p:spPr/>
        <p:txBody>
          <a:bodyPr/>
          <a:lstStyle/>
          <a:p>
            <a:r>
              <a:rPr lang="en-US" altLang="en-US" dirty="0"/>
              <a:t>Most problems occur at the work area</a:t>
            </a:r>
          </a:p>
          <a:p>
            <a:r>
              <a:rPr lang="en-US" altLang="en-US" dirty="0"/>
              <a:t>Test a cable run, including the patch cables</a:t>
            </a:r>
          </a:p>
          <a:p>
            <a:r>
              <a:rPr lang="en-US" altLang="en-US" dirty="0"/>
              <a:t>Check the coupler if one is used to extend a cable run</a:t>
            </a:r>
          </a:p>
          <a:p>
            <a:pPr lvl="2"/>
            <a:endParaRPr lang="en-US" altLang="en-US" dirty="0"/>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Cable Testing (2 of 2)</a:t>
            </a:r>
          </a:p>
        </p:txBody>
      </p:sp>
      <p:pic>
        <p:nvPicPr>
          <p:cNvPr id="133123" name="Picture 3" descr="Image illustrates a loopback plug performing a complete test."/>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2286000"/>
            <a:ext cx="4832794" cy="259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2" name="Rectangle 3"/>
          <p:cNvSpPr>
            <a:spLocks noGrp="1" noChangeArrowheads="1"/>
          </p:cNvSpPr>
          <p:nvPr>
            <p:ph idx="1"/>
          </p:nvPr>
        </p:nvSpPr>
        <p:spPr>
          <a:xfrm>
            <a:off x="511397" y="5083787"/>
            <a:ext cx="8229600" cy="685800"/>
          </a:xfrm>
        </p:spPr>
        <p:txBody>
          <a:bodyPr/>
          <a:lstStyle/>
          <a:p>
            <a:pPr algn="ctr">
              <a:buFontTx/>
              <a:buNone/>
            </a:pPr>
            <a:r>
              <a:rPr lang="en-US" altLang="en-US" sz="2400" dirty="0"/>
              <a:t>Figure 5.66   Loopback plug in action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914400"/>
          </a:xfrm>
        </p:spPr>
        <p:txBody>
          <a:bodyPr/>
          <a:lstStyle/>
          <a:p>
            <a:r>
              <a:rPr lang="en-US" altLang="en-US" dirty="0">
                <a:latin typeface="Calibri" panose="020F0502020204030204" pitchFamily="34" charset="0"/>
              </a:rPr>
              <a:t>Problems in the </a:t>
            </a:r>
            <a:br>
              <a:rPr lang="en-US" altLang="en-US" dirty="0">
                <a:latin typeface="Calibri" panose="020F0502020204030204" pitchFamily="34" charset="0"/>
              </a:rPr>
            </a:br>
            <a:r>
              <a:rPr lang="en-US" altLang="en-US" dirty="0">
                <a:latin typeface="Calibri" panose="020F0502020204030204" pitchFamily="34" charset="0"/>
              </a:rPr>
              <a:t>Telecommunications Room</a:t>
            </a:r>
            <a:endParaRPr lang="en-US" dirty="0"/>
          </a:p>
        </p:txBody>
      </p:sp>
      <p:sp>
        <p:nvSpPr>
          <p:cNvPr id="136194" name="Rectangle 3"/>
          <p:cNvSpPr>
            <a:spLocks noGrp="1" noChangeArrowheads="1"/>
          </p:cNvSpPr>
          <p:nvPr>
            <p:ph idx="1"/>
          </p:nvPr>
        </p:nvSpPr>
        <p:spPr>
          <a:xfrm>
            <a:off x="457200" y="2286000"/>
            <a:ext cx="8229600" cy="4267200"/>
          </a:xfrm>
        </p:spPr>
        <p:txBody>
          <a:bodyPr/>
          <a:lstStyle/>
          <a:p>
            <a:pPr eaLnBrk="1" hangingPunct="1"/>
            <a:r>
              <a:rPr lang="en-US" altLang="en-US" dirty="0">
                <a:latin typeface="Calibri" panose="020F0502020204030204" pitchFamily="34" charset="0"/>
              </a:rPr>
              <a:t>Keep the diagnostic process organized and documented</a:t>
            </a:r>
          </a:p>
          <a:p>
            <a:pPr eaLnBrk="1" hangingPunct="1"/>
            <a:r>
              <a:rPr lang="en-US" altLang="en-US" dirty="0">
                <a:latin typeface="Calibri" panose="020F0502020204030204" pitchFamily="34" charset="0"/>
              </a:rPr>
              <a:t>Biggest concerns: power and environmental issues</a:t>
            </a:r>
          </a:p>
          <a:p>
            <a:pPr eaLnBrk="1" hangingPunct="1"/>
            <a:r>
              <a:rPr lang="en-US" altLang="en-US" dirty="0">
                <a:latin typeface="Calibri" panose="020F0502020204030204" pitchFamily="34" charset="0"/>
              </a:rPr>
              <a:t>Uninterrupted power supply (UPS)</a:t>
            </a:r>
          </a:p>
          <a:p>
            <a:pPr lvl="1" eaLnBrk="1" hangingPunct="1"/>
            <a:r>
              <a:rPr lang="en-US" altLang="en-US" dirty="0">
                <a:latin typeface="Calibri" panose="020F0502020204030204" pitchFamily="34" charset="0"/>
              </a:rPr>
              <a:t>Is a battery backup that plugs into the wall</a:t>
            </a:r>
          </a:p>
          <a:p>
            <a:pPr lvl="1" eaLnBrk="1" hangingPunct="1">
              <a:spcBef>
                <a:spcPts val="0"/>
              </a:spcBef>
            </a:pPr>
            <a:r>
              <a:rPr lang="en-US" altLang="en-US" dirty="0">
                <a:latin typeface="Calibri" panose="020F0502020204030204" pitchFamily="34" charset="0"/>
              </a:rPr>
              <a:t>Has built-in monitoring</a:t>
            </a:r>
          </a:p>
          <a:p>
            <a:pPr lvl="1" eaLnBrk="1" hangingPunct="1">
              <a:spcBef>
                <a:spcPts val="0"/>
              </a:spcBef>
            </a:pPr>
            <a:r>
              <a:rPr lang="en-US" altLang="en-US" dirty="0">
                <a:latin typeface="Calibri" panose="020F0502020204030204" pitchFamily="34" charset="0"/>
              </a:rPr>
              <a:t>Enables orderly shutdown</a:t>
            </a:r>
          </a:p>
          <a:p>
            <a:pPr eaLnBrk="1" hangingPunct="1"/>
            <a:endParaRPr lang="en-US" altLang="en-US" dirty="0">
              <a:latin typeface="Calibri" panose="020F0502020204030204" pitchFamily="34" charset="0"/>
            </a:endParaRPr>
          </a:p>
          <a:p>
            <a:pPr lvl="2" eaLnBrk="1" hangingPunct="1">
              <a:buFontTx/>
              <a:buNone/>
            </a:pPr>
            <a:endParaRPr lang="en-US" altLang="en-US" dirty="0"/>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Monitoring Tools (1 of 2)</a:t>
            </a:r>
          </a:p>
        </p:txBody>
      </p:sp>
      <p:sp>
        <p:nvSpPr>
          <p:cNvPr id="2" name="Content Placeholder 1"/>
          <p:cNvSpPr>
            <a:spLocks noGrp="1"/>
          </p:cNvSpPr>
          <p:nvPr>
            <p:ph idx="1"/>
          </p:nvPr>
        </p:nvSpPr>
        <p:spPr/>
        <p:txBody>
          <a:bodyPr/>
          <a:lstStyle/>
          <a:p>
            <a:r>
              <a:rPr lang="en-US" dirty="0"/>
              <a:t>Voltage event recorder</a:t>
            </a:r>
          </a:p>
          <a:p>
            <a:pPr lvl="1"/>
            <a:r>
              <a:rPr lang="en-US" dirty="0"/>
              <a:t>Plugs into a power outlet</a:t>
            </a:r>
          </a:p>
          <a:p>
            <a:pPr lvl="1"/>
            <a:r>
              <a:rPr lang="en-US" dirty="0"/>
              <a:t>Tracks voltage over time</a:t>
            </a:r>
          </a:p>
          <a:p>
            <a:r>
              <a:rPr lang="en-US" dirty="0"/>
              <a:t>Environmental monitor</a:t>
            </a:r>
          </a:p>
          <a:p>
            <a:pPr lvl="1"/>
            <a:r>
              <a:rPr lang="en-US" dirty="0"/>
              <a:t>Keeps a constant watch on humidity, temperature, and more</a:t>
            </a:r>
          </a:p>
        </p:txBody>
      </p:sp>
    </p:spTree>
    <p:extLst>
      <p:ext uri="{BB962C8B-B14F-4D97-AF65-F5344CB8AC3E}">
        <p14:creationId xmlns:p14="http://schemas.microsoft.com/office/powerpoint/2010/main" val="23005433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Tools (2 of 2)</a:t>
            </a:r>
          </a:p>
        </p:txBody>
      </p:sp>
      <p:pic>
        <p:nvPicPr>
          <p:cNvPr id="135171" name="Picture 4" descr="Image shows a voltage event recorder plugged into an outlet.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057400"/>
            <a:ext cx="2391569" cy="318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0" name="Rectangle 3"/>
          <p:cNvSpPr>
            <a:spLocks noGrp="1" noChangeArrowheads="1"/>
          </p:cNvSpPr>
          <p:nvPr>
            <p:ph idx="1"/>
          </p:nvPr>
        </p:nvSpPr>
        <p:spPr>
          <a:xfrm>
            <a:off x="1524000" y="5398300"/>
            <a:ext cx="6324600" cy="927595"/>
          </a:xfrm>
        </p:spPr>
        <p:txBody>
          <a:bodyPr/>
          <a:lstStyle/>
          <a:p>
            <a:pPr marL="0" indent="0">
              <a:buFontTx/>
              <a:buNone/>
            </a:pPr>
            <a:r>
              <a:rPr lang="en-US" altLang="en-US" sz="2400" dirty="0"/>
              <a:t>Figure 5.67   An excellent voltage event recorder </a:t>
            </a:r>
            <a:br>
              <a:rPr lang="en-US" altLang="en-US" sz="2400" dirty="0"/>
            </a:br>
            <a:r>
              <a:rPr lang="en-US" altLang="en-US" sz="2000" dirty="0"/>
              <a:t>(photo courtesy of Fluke Networks)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Toners (1 of 3)</a:t>
            </a:r>
            <a:br>
              <a:rPr lang="en-US" dirty="0"/>
            </a:br>
            <a:endParaRPr lang="en-US" dirty="0"/>
          </a:p>
        </p:txBody>
      </p:sp>
      <p:sp>
        <p:nvSpPr>
          <p:cNvPr id="2" name="Content Placeholder 1"/>
          <p:cNvSpPr>
            <a:spLocks noGrp="1"/>
          </p:cNvSpPr>
          <p:nvPr>
            <p:ph idx="1"/>
          </p:nvPr>
        </p:nvSpPr>
        <p:spPr/>
        <p:txBody>
          <a:bodyPr/>
          <a:lstStyle/>
          <a:p>
            <a:r>
              <a:rPr lang="en-US" dirty="0"/>
              <a:t>Device for tracing cables</a:t>
            </a:r>
          </a:p>
          <a:p>
            <a:r>
              <a:rPr lang="en-US" dirty="0"/>
              <a:t>Consists of a tone generator and a tone probe</a:t>
            </a:r>
          </a:p>
          <a:p>
            <a:r>
              <a:rPr lang="en-US" dirty="0"/>
              <a:t>Often referred to by brand-name “Fox and Hound”</a:t>
            </a:r>
          </a:p>
          <a:p>
            <a:r>
              <a:rPr lang="en-US" dirty="0"/>
              <a:t>Butt set</a:t>
            </a:r>
          </a:p>
          <a:p>
            <a:pPr lvl="1"/>
            <a:r>
              <a:rPr lang="en-US" dirty="0"/>
              <a:t>Classic tool used by telephone repair technicians</a:t>
            </a:r>
          </a:p>
        </p:txBody>
      </p:sp>
    </p:spTree>
    <p:extLst>
      <p:ext uri="{BB962C8B-B14F-4D97-AF65-F5344CB8AC3E}">
        <p14:creationId xmlns:p14="http://schemas.microsoft.com/office/powerpoint/2010/main" val="140188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Installation Design</a:t>
            </a:r>
          </a:p>
        </p:txBody>
      </p:sp>
      <p:sp>
        <p:nvSpPr>
          <p:cNvPr id="21506" name="Rectangle 3"/>
          <p:cNvSpPr>
            <a:spLocks noGrp="1" noChangeArrowheads="1"/>
          </p:cNvSpPr>
          <p:nvPr>
            <p:ph idx="1"/>
          </p:nvPr>
        </p:nvSpPr>
        <p:spPr/>
        <p:txBody>
          <a:bodyPr/>
          <a:lstStyle/>
          <a:p>
            <a:r>
              <a:rPr lang="en-US" altLang="en-US" dirty="0"/>
              <a:t>Provides safety</a:t>
            </a:r>
          </a:p>
          <a:p>
            <a:r>
              <a:rPr lang="en-US" altLang="en-US" dirty="0"/>
              <a:t>Provides hardware to organize and protect </a:t>
            </a:r>
            <a:br>
              <a:rPr lang="en-US" altLang="en-US" dirty="0"/>
            </a:br>
            <a:r>
              <a:rPr lang="en-US" altLang="en-US" dirty="0"/>
              <a:t>cabling</a:t>
            </a:r>
          </a:p>
          <a:p>
            <a:r>
              <a:rPr lang="en-US" altLang="en-US" dirty="0"/>
              <a:t>Uses a cabling standard with flexibility to allow for growth</a:t>
            </a:r>
          </a:p>
          <a:p>
            <a:pPr lvl="1"/>
            <a:r>
              <a:rPr lang="en-US" altLang="en-US" dirty="0"/>
              <a:t>TIA/EIA developed standards for cable installation</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Toner (2 of 3)</a:t>
            </a:r>
            <a:br>
              <a:rPr lang="en-US" dirty="0"/>
            </a:br>
            <a:endParaRPr lang="en-US" dirty="0"/>
          </a:p>
        </p:txBody>
      </p:sp>
      <p:pic>
        <p:nvPicPr>
          <p:cNvPr id="139266" name="Picture 4" descr="Image displays a Fox and Hound; a popular model of toner made by the Triplett Corpor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3313" y="2080708"/>
            <a:ext cx="1997374" cy="352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Rectangle 3"/>
          <p:cNvSpPr>
            <a:spLocks noGrp="1" noChangeArrowheads="1"/>
          </p:cNvSpPr>
          <p:nvPr>
            <p:ph idx="1"/>
          </p:nvPr>
        </p:nvSpPr>
        <p:spPr>
          <a:xfrm>
            <a:off x="457200" y="5410200"/>
            <a:ext cx="8229600" cy="533400"/>
          </a:xfrm>
        </p:spPr>
        <p:txBody>
          <a:bodyPr/>
          <a:lstStyle/>
          <a:p>
            <a:pPr algn="ctr">
              <a:buFontTx/>
              <a:buNone/>
            </a:pPr>
            <a:r>
              <a:rPr lang="en-US" altLang="en-US" sz="2400" dirty="0"/>
              <a:t>Figure 5.68   Fox and Hound</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Toner (3 of 3)</a:t>
            </a:r>
            <a:br>
              <a:rPr lang="en-US" dirty="0"/>
            </a:br>
            <a:endParaRPr lang="en-US" dirty="0"/>
          </a:p>
        </p:txBody>
      </p:sp>
      <p:pic>
        <p:nvPicPr>
          <p:cNvPr id="140291" name="Picture 4" descr="Image displays a technician using a butt set.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2182761"/>
            <a:ext cx="4257252" cy="324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Rectangle 3"/>
          <p:cNvSpPr>
            <a:spLocks noGrp="1" noChangeArrowheads="1"/>
          </p:cNvSpPr>
          <p:nvPr>
            <p:ph idx="1"/>
          </p:nvPr>
        </p:nvSpPr>
        <p:spPr>
          <a:xfrm>
            <a:off x="491613" y="5428669"/>
            <a:ext cx="8229600" cy="685800"/>
          </a:xfrm>
        </p:spPr>
        <p:txBody>
          <a:bodyPr/>
          <a:lstStyle/>
          <a:p>
            <a:pPr algn="ctr">
              <a:buFontTx/>
              <a:buNone/>
            </a:pPr>
            <a:r>
              <a:rPr lang="en-US" altLang="en-US" sz="2400" dirty="0"/>
              <a:t>Figure 5.69   Technician with a butt 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en-US" dirty="0"/>
              <a:t>Test Specific</a:t>
            </a:r>
          </a:p>
        </p:txBody>
      </p:sp>
      <p:sp>
        <p:nvSpPr>
          <p:cNvPr id="3" name="Subtitle 2"/>
          <p:cNvSpPr>
            <a:spLocks noGrp="1"/>
          </p:cNvSpPr>
          <p:nvPr>
            <p:ph type="subTitle" idx="1"/>
          </p:nvPr>
        </p:nvSpPr>
        <p:spPr/>
        <p:txBody>
          <a:bodyPr/>
          <a:lstStyle/>
          <a:p>
            <a:r>
              <a:rPr lang="en-US" altLang="en-US" dirty="0"/>
              <a:t>Structured Cable Network Components</a:t>
            </a:r>
            <a:endParaRPr lang="en-US" dirty="0"/>
          </a:p>
        </p:txBody>
      </p:sp>
    </p:spTree>
    <p:extLst>
      <p:ext uri="{BB962C8B-B14F-4D97-AF65-F5344CB8AC3E}">
        <p14:creationId xmlns:p14="http://schemas.microsoft.com/office/powerpoint/2010/main" val="73907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457200" y="2438400"/>
            <a:ext cx="8229600" cy="4267200"/>
          </a:xfrm>
        </p:spPr>
        <p:txBody>
          <a:bodyPr/>
          <a:lstStyle/>
          <a:p>
            <a:r>
              <a:rPr lang="en-US" altLang="en-US" dirty="0"/>
              <a:t>Telecommunications room</a:t>
            </a:r>
          </a:p>
          <a:p>
            <a:pPr lvl="1"/>
            <a:r>
              <a:rPr lang="en-US" altLang="en-US" dirty="0"/>
              <a:t>All cables concentrate in this one area</a:t>
            </a:r>
          </a:p>
          <a:p>
            <a:r>
              <a:rPr lang="en-US" altLang="en-US" dirty="0"/>
              <a:t>Horizontal </a:t>
            </a:r>
            <a:r>
              <a:rPr lang="en-US" altLang="en-US" dirty="0" smtClean="0"/>
              <a:t>Cabling [HC](a </a:t>
            </a:r>
            <a:r>
              <a:rPr lang="en-US" altLang="en-US" dirty="0"/>
              <a:t>run)</a:t>
            </a:r>
          </a:p>
          <a:p>
            <a:r>
              <a:rPr lang="en-US" altLang="en-US" dirty="0"/>
              <a:t>Work area: office or cubicle</a:t>
            </a:r>
          </a:p>
        </p:txBody>
      </p:sp>
      <p:sp>
        <p:nvSpPr>
          <p:cNvPr id="2" name="Title 1"/>
          <p:cNvSpPr>
            <a:spLocks noGrp="1"/>
          </p:cNvSpPr>
          <p:nvPr>
            <p:ph type="title"/>
          </p:nvPr>
        </p:nvSpPr>
        <p:spPr/>
        <p:txBody>
          <a:bodyPr/>
          <a:lstStyle/>
          <a:p>
            <a:r>
              <a:rPr lang="en-US" altLang="en-US" dirty="0"/>
              <a:t>Structured Cable Network Components (1 of 2)</a:t>
            </a:r>
            <a:endParaRPr lang="en-US" dirty="0"/>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191000"/>
            <a:ext cx="3048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Structured Cable Network Components (2 of 2)</a:t>
            </a:r>
          </a:p>
        </p:txBody>
      </p:sp>
      <p:pic>
        <p:nvPicPr>
          <p:cNvPr id="2" name="Picture 1" descr="Image shows the location of a telecommunications room.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2255" y="2514600"/>
            <a:ext cx="3352800" cy="3014470"/>
          </a:xfrm>
          <a:prstGeom prst="rect">
            <a:avLst/>
          </a:prstGeom>
        </p:spPr>
      </p:pic>
      <p:sp>
        <p:nvSpPr>
          <p:cNvPr id="19458" name="Rectangle 3"/>
          <p:cNvSpPr>
            <a:spLocks noGrp="1" noChangeArrowheads="1"/>
          </p:cNvSpPr>
          <p:nvPr>
            <p:ph idx="1"/>
          </p:nvPr>
        </p:nvSpPr>
        <p:spPr>
          <a:xfrm>
            <a:off x="1943100" y="5640563"/>
            <a:ext cx="5334000" cy="685800"/>
          </a:xfrm>
        </p:spPr>
        <p:txBody>
          <a:bodyPr/>
          <a:lstStyle/>
          <a:p>
            <a:pPr marL="0" indent="0" algn="ctr">
              <a:lnSpc>
                <a:spcPct val="90000"/>
              </a:lnSpc>
              <a:buNone/>
            </a:pPr>
            <a:r>
              <a:rPr lang="en-US" altLang="en-US" sz="2400" dirty="0"/>
              <a:t>Figure 5.4   Telecommunications room</a:t>
            </a:r>
          </a:p>
        </p:txBody>
      </p:sp>
      <p:pic>
        <p:nvPicPr>
          <p:cNvPr id="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514600"/>
            <a:ext cx="3581400" cy="301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2591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Horizontal Cabling (1 of 3)</a:t>
            </a:r>
            <a:endParaRPr lang="en-US" dirty="0"/>
          </a:p>
        </p:txBody>
      </p:sp>
      <p:sp>
        <p:nvSpPr>
          <p:cNvPr id="24578" name="Rectangle 3"/>
          <p:cNvSpPr>
            <a:spLocks noGrp="1" noChangeArrowheads="1"/>
          </p:cNvSpPr>
          <p:nvPr>
            <p:ph idx="1"/>
          </p:nvPr>
        </p:nvSpPr>
        <p:spPr>
          <a:xfrm>
            <a:off x="457200" y="2057400"/>
            <a:ext cx="8229600" cy="4267200"/>
          </a:xfrm>
        </p:spPr>
        <p:txBody>
          <a:bodyPr/>
          <a:lstStyle/>
          <a:p>
            <a:r>
              <a:rPr lang="en-US" altLang="en-US" dirty="0"/>
              <a:t>Runs from telecommunications room to PCs</a:t>
            </a:r>
          </a:p>
          <a:p>
            <a:r>
              <a:rPr lang="en-US" altLang="en-US" dirty="0"/>
              <a:t>CAT 5e or better UTP</a:t>
            </a:r>
          </a:p>
          <a:p>
            <a:r>
              <a:rPr lang="en-US" altLang="en-US" b="1" dirty="0"/>
              <a:t>Solid core </a:t>
            </a:r>
            <a:r>
              <a:rPr lang="en-US" altLang="en-US" b="1" dirty="0" smtClean="0"/>
              <a:t>(better, but can break)</a:t>
            </a:r>
            <a:endParaRPr lang="en-US" altLang="en-US" b="1" dirty="0"/>
          </a:p>
          <a:p>
            <a:pPr lvl="1"/>
            <a:r>
              <a:rPr lang="en-US" altLang="en-US" dirty="0"/>
              <a:t>Better conductor than stranded core</a:t>
            </a:r>
          </a:p>
          <a:p>
            <a:pPr lvl="1">
              <a:spcBef>
                <a:spcPts val="0"/>
              </a:spcBef>
            </a:pPr>
            <a:r>
              <a:rPr lang="en-US" altLang="en-US" dirty="0"/>
              <a:t>Will break if mishandled</a:t>
            </a:r>
          </a:p>
          <a:p>
            <a:r>
              <a:rPr lang="en-US" altLang="en-US" b="1" dirty="0"/>
              <a:t>Stranded </a:t>
            </a:r>
            <a:r>
              <a:rPr lang="en-US" altLang="en-US" b="1" dirty="0" smtClean="0"/>
              <a:t>core (can withstand some bending)</a:t>
            </a:r>
            <a:endParaRPr lang="en-US" altLang="en-US" b="1" dirty="0"/>
          </a:p>
          <a:p>
            <a:pPr lvl="1"/>
            <a:r>
              <a:rPr lang="en-US" altLang="en-US" dirty="0"/>
              <a:t>Not as good a conductor</a:t>
            </a:r>
          </a:p>
          <a:p>
            <a:pPr lvl="1">
              <a:spcBef>
                <a:spcPts val="0"/>
              </a:spcBef>
            </a:pPr>
            <a:r>
              <a:rPr lang="en-US" altLang="en-US" dirty="0"/>
              <a:t>Stands up to handling without breaking</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Cabling (2 of 3)</a:t>
            </a:r>
          </a:p>
        </p:txBody>
      </p:sp>
      <p:pic>
        <p:nvPicPr>
          <p:cNvPr id="25603" name="Picture 4" descr="Image shows horizontal cabling from a telecommunications room going to four work area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0531" y="2209800"/>
            <a:ext cx="3582938"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Rectangle 3"/>
          <p:cNvSpPr>
            <a:spLocks noGrp="1" noChangeArrowheads="1"/>
          </p:cNvSpPr>
          <p:nvPr>
            <p:ph idx="1"/>
          </p:nvPr>
        </p:nvSpPr>
        <p:spPr>
          <a:xfrm>
            <a:off x="454742" y="5343525"/>
            <a:ext cx="8229600" cy="609600"/>
          </a:xfrm>
        </p:spPr>
        <p:txBody>
          <a:bodyPr/>
          <a:lstStyle/>
          <a:p>
            <a:pPr marL="0" indent="0" algn="ctr">
              <a:lnSpc>
                <a:spcPct val="90000"/>
              </a:lnSpc>
              <a:buNone/>
            </a:pPr>
            <a:r>
              <a:rPr lang="en-US" altLang="en-US" sz="2400" dirty="0">
                <a:latin typeface="Arial" panose="020B0604020202020204" pitchFamily="34" charset="0"/>
              </a:rPr>
              <a:t>Figure 5.5   Horizontal cabling and work area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Cabling (3 of 3)</a:t>
            </a:r>
          </a:p>
        </p:txBody>
      </p:sp>
      <p:pic>
        <p:nvPicPr>
          <p:cNvPr id="26627" name="Picture 4" descr="Image shows a close-up of solid and stranded core UT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7009" y="2057400"/>
            <a:ext cx="4509979" cy="302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3"/>
          <p:cNvSpPr>
            <a:spLocks noGrp="1" noChangeArrowheads="1"/>
          </p:cNvSpPr>
          <p:nvPr>
            <p:ph idx="1"/>
          </p:nvPr>
        </p:nvSpPr>
        <p:spPr>
          <a:xfrm>
            <a:off x="1981198" y="5334000"/>
            <a:ext cx="5181600" cy="457200"/>
          </a:xfrm>
        </p:spPr>
        <p:txBody>
          <a:bodyPr/>
          <a:lstStyle/>
          <a:p>
            <a:pPr marL="0" indent="0">
              <a:lnSpc>
                <a:spcPct val="90000"/>
              </a:lnSpc>
              <a:buNone/>
            </a:pPr>
            <a:r>
              <a:rPr lang="en-US" altLang="en-US" sz="2400" dirty="0"/>
              <a:t>Figure 5.6   Solid and stranded core UTP</a:t>
            </a:r>
          </a:p>
        </p:txBody>
      </p:sp>
      <p:sp>
        <p:nvSpPr>
          <p:cNvPr id="3" name="TextBox 2"/>
          <p:cNvSpPr txBox="1"/>
          <p:nvPr/>
        </p:nvSpPr>
        <p:spPr>
          <a:xfrm>
            <a:off x="2911105" y="2010766"/>
            <a:ext cx="1447800" cy="954107"/>
          </a:xfrm>
          <a:prstGeom prst="rect">
            <a:avLst/>
          </a:prstGeom>
          <a:noFill/>
        </p:spPr>
        <p:txBody>
          <a:bodyPr wrap="square" rtlCol="0">
            <a:spAutoFit/>
          </a:bodyPr>
          <a:lstStyle/>
          <a:p>
            <a:r>
              <a:rPr lang="en-US" sz="2800" b="1" dirty="0" smtClean="0"/>
              <a:t>Solid Wires</a:t>
            </a:r>
            <a:endParaRPr lang="en-US" sz="2800" b="1" dirty="0"/>
          </a:p>
        </p:txBody>
      </p:sp>
      <p:sp>
        <p:nvSpPr>
          <p:cNvPr id="6" name="TextBox 5"/>
          <p:cNvSpPr txBox="1"/>
          <p:nvPr/>
        </p:nvSpPr>
        <p:spPr>
          <a:xfrm>
            <a:off x="4953000" y="2209800"/>
            <a:ext cx="1797788" cy="954107"/>
          </a:xfrm>
          <a:prstGeom prst="rect">
            <a:avLst/>
          </a:prstGeom>
          <a:noFill/>
        </p:spPr>
        <p:txBody>
          <a:bodyPr wrap="square" rtlCol="0">
            <a:spAutoFit/>
          </a:bodyPr>
          <a:lstStyle/>
          <a:p>
            <a:r>
              <a:rPr lang="en-US" sz="2800" b="1" dirty="0" smtClean="0"/>
              <a:t>Stranded</a:t>
            </a:r>
          </a:p>
          <a:p>
            <a:r>
              <a:rPr lang="en-US" sz="2800" b="1" dirty="0" smtClean="0"/>
              <a:t>Wires</a:t>
            </a:r>
            <a:endParaRPr lang="en-US" sz="28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Objectives</a:t>
            </a:r>
          </a:p>
        </p:txBody>
      </p:sp>
      <p:sp>
        <p:nvSpPr>
          <p:cNvPr id="9219" name="Rectangle 3"/>
          <p:cNvSpPr>
            <a:spLocks noGrp="1" noChangeArrowheads="1"/>
          </p:cNvSpPr>
          <p:nvPr>
            <p:ph idx="1"/>
          </p:nvPr>
        </p:nvSpPr>
        <p:spPr/>
        <p:txBody>
          <a:bodyPr/>
          <a:lstStyle/>
          <a:p>
            <a:r>
              <a:rPr lang="en-US" altLang="en-US" dirty="0"/>
              <a:t>Recognize and describe the functions of basic components in a structured cabling system</a:t>
            </a:r>
          </a:p>
          <a:p>
            <a:r>
              <a:rPr lang="en-US" altLang="en-US" dirty="0"/>
              <a:t>Explain the process of installing structured cable</a:t>
            </a:r>
          </a:p>
          <a:p>
            <a:r>
              <a:rPr lang="en-US" altLang="en-US" dirty="0"/>
              <a:t>Install a network interface card</a:t>
            </a:r>
          </a:p>
          <a:p>
            <a:r>
              <a:rPr lang="en-US" altLang="en-US" dirty="0"/>
              <a:t>Perform basic troubleshooting on a structured cable network</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Calibri" panose="020F0502020204030204" pitchFamily="34" charset="0"/>
              </a:rPr>
              <a:t>TIA/EIA Specifications (1 of 2)</a:t>
            </a:r>
            <a:endParaRPr lang="en-US" dirty="0"/>
          </a:p>
        </p:txBody>
      </p:sp>
      <p:sp>
        <p:nvSpPr>
          <p:cNvPr id="28674" name="Rectangle 3"/>
          <p:cNvSpPr>
            <a:spLocks noGrp="1" noChangeArrowheads="1"/>
          </p:cNvSpPr>
          <p:nvPr>
            <p:ph idx="1"/>
          </p:nvPr>
        </p:nvSpPr>
        <p:spPr/>
        <p:txBody>
          <a:bodyPr/>
          <a:lstStyle/>
          <a:p>
            <a:pPr eaLnBrk="1" hangingPunct="1"/>
            <a:r>
              <a:rPr lang="en-US" altLang="en-US" sz="3200" dirty="0">
                <a:latin typeface="Calibri" panose="020F0502020204030204" pitchFamily="34" charset="0"/>
              </a:rPr>
              <a:t>TIA/EIA specifies </a:t>
            </a:r>
            <a:r>
              <a:rPr lang="en-US" altLang="en-US" sz="3200" b="1" dirty="0" smtClean="0">
                <a:latin typeface="Calibri" panose="020F0502020204030204" pitchFamily="34" charset="0"/>
              </a:rPr>
              <a:t>Horizontal Cabling </a:t>
            </a:r>
            <a:r>
              <a:rPr lang="en-US" altLang="en-US" sz="3200" dirty="0">
                <a:latin typeface="Calibri" panose="020F0502020204030204" pitchFamily="34" charset="0"/>
              </a:rPr>
              <a:t>should always be </a:t>
            </a:r>
            <a:r>
              <a:rPr lang="en-US" altLang="en-US" sz="3200" b="1" dirty="0">
                <a:latin typeface="Calibri" panose="020F0502020204030204" pitchFamily="34" charset="0"/>
              </a:rPr>
              <a:t>solid core</a:t>
            </a:r>
          </a:p>
          <a:p>
            <a:pPr eaLnBrk="1" hangingPunct="1"/>
            <a:r>
              <a:rPr lang="en-US" altLang="en-US" sz="3200" dirty="0">
                <a:latin typeface="Calibri" panose="020F0502020204030204" pitchFamily="34" charset="0"/>
              </a:rPr>
              <a:t>Horizontal cabling – number of strands</a:t>
            </a:r>
          </a:p>
          <a:p>
            <a:pPr lvl="1" eaLnBrk="1" hangingPunct="1"/>
            <a:r>
              <a:rPr lang="en-US" altLang="en-US" sz="2800" dirty="0">
                <a:latin typeface="Calibri" panose="020F0502020204030204" pitchFamily="34" charset="0"/>
              </a:rPr>
              <a:t>Four-pair UTP assumed</a:t>
            </a:r>
          </a:p>
          <a:p>
            <a:pPr lvl="1" eaLnBrk="1" hangingPunct="1"/>
            <a:r>
              <a:rPr lang="en-US" altLang="en-US" sz="2800" dirty="0">
                <a:latin typeface="Calibri" panose="020F0502020204030204" pitchFamily="34" charset="0"/>
              </a:rPr>
              <a:t>High-end telephone setups use 25- or 100-pair</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TIA/EIA Specifications (2 of 2)</a:t>
            </a:r>
          </a:p>
        </p:txBody>
      </p:sp>
      <p:pic>
        <p:nvPicPr>
          <p:cNvPr id="27651" name="Picture 4" descr="Image shows a bundled 25-pair UTP c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9988" y="2057400"/>
            <a:ext cx="1804024"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Rectangle 3"/>
          <p:cNvSpPr>
            <a:spLocks noGrp="1" noChangeArrowheads="1"/>
          </p:cNvSpPr>
          <p:nvPr>
            <p:ph idx="1"/>
          </p:nvPr>
        </p:nvSpPr>
        <p:spPr>
          <a:xfrm>
            <a:off x="2362200" y="5715000"/>
            <a:ext cx="4419600" cy="533400"/>
          </a:xfrm>
        </p:spPr>
        <p:txBody>
          <a:bodyPr/>
          <a:lstStyle/>
          <a:p>
            <a:pPr algn="ctr">
              <a:buFontTx/>
              <a:buNone/>
            </a:pPr>
            <a:r>
              <a:rPr lang="en-US" altLang="en-US" sz="2400" dirty="0"/>
              <a:t>Figure 5.7   </a:t>
            </a:r>
            <a:r>
              <a:rPr lang="en-US" altLang="en-US" sz="2400" b="1" dirty="0"/>
              <a:t>25-pair</a:t>
            </a:r>
            <a:r>
              <a:rPr lang="en-US" altLang="en-US" sz="2400" dirty="0"/>
              <a:t> UTP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Choosing Your Horizontal Cabling</a:t>
            </a:r>
            <a:br>
              <a:rPr lang="en-US" altLang="en-US" dirty="0"/>
            </a:br>
            <a:endParaRPr lang="en-US" dirty="0"/>
          </a:p>
        </p:txBody>
      </p:sp>
      <p:sp>
        <p:nvSpPr>
          <p:cNvPr id="29698" name="Rectangle 3"/>
          <p:cNvSpPr>
            <a:spLocks noGrp="1" noChangeArrowheads="1"/>
          </p:cNvSpPr>
          <p:nvPr>
            <p:ph idx="1"/>
          </p:nvPr>
        </p:nvSpPr>
        <p:spPr/>
        <p:txBody>
          <a:bodyPr/>
          <a:lstStyle/>
          <a:p>
            <a:r>
              <a:rPr lang="en-US" altLang="en-US" dirty="0"/>
              <a:t>CAT 5e or CAT 6 UTP</a:t>
            </a:r>
          </a:p>
          <a:p>
            <a:r>
              <a:rPr lang="en-US" altLang="en-US" dirty="0"/>
              <a:t>CAT 6a for 10GBaseT</a:t>
            </a:r>
          </a:p>
          <a:p>
            <a:r>
              <a:rPr lang="en-US" altLang="en-US" dirty="0"/>
              <a:t>Install higher-rated cable for future technologies</a:t>
            </a:r>
          </a:p>
          <a:p>
            <a:r>
              <a:rPr lang="en-US" altLang="en-US" b="1" dirty="0"/>
              <a:t>Network installers may bid an installation using the lowest grade cable possible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Telecommunications Room</a:t>
            </a:r>
          </a:p>
        </p:txBody>
      </p:sp>
      <p:sp>
        <p:nvSpPr>
          <p:cNvPr id="30722" name="Rectangle 3"/>
          <p:cNvSpPr>
            <a:spLocks noGrp="1" noChangeArrowheads="1"/>
          </p:cNvSpPr>
          <p:nvPr>
            <p:ph idx="1"/>
          </p:nvPr>
        </p:nvSpPr>
        <p:spPr/>
        <p:txBody>
          <a:bodyPr/>
          <a:lstStyle/>
          <a:p>
            <a:r>
              <a:rPr lang="en-US" altLang="en-US" dirty="0"/>
              <a:t>Heart of basic star</a:t>
            </a:r>
          </a:p>
          <a:p>
            <a:r>
              <a:rPr lang="en-US" altLang="en-US" dirty="0"/>
              <a:t>Intermediate distribution frame (IDF)</a:t>
            </a:r>
          </a:p>
          <a:p>
            <a:r>
              <a:rPr lang="en-US" altLang="en-US" dirty="0"/>
              <a:t>Endpoint of all horizontal runs from all </a:t>
            </a:r>
            <a:br>
              <a:rPr lang="en-US" altLang="en-US" dirty="0"/>
            </a:br>
            <a:r>
              <a:rPr lang="en-US" altLang="en-US" dirty="0"/>
              <a:t>work areas</a:t>
            </a:r>
          </a:p>
          <a:p>
            <a:r>
              <a:rPr lang="en-US" altLang="en-US" dirty="0"/>
              <a:t>Potentially messy place</a:t>
            </a:r>
          </a:p>
          <a:p>
            <a:pPr lvl="1"/>
            <a:r>
              <a:rPr lang="en-US" altLang="en-US" dirty="0"/>
              <a:t>Organization is needed</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Equipment Racks (1 of 4)</a:t>
            </a:r>
          </a:p>
        </p:txBody>
      </p:sp>
      <p:sp>
        <p:nvSpPr>
          <p:cNvPr id="2" name="Content Placeholder 1"/>
          <p:cNvSpPr>
            <a:spLocks noGrp="1"/>
          </p:cNvSpPr>
          <p:nvPr>
            <p:ph idx="1"/>
          </p:nvPr>
        </p:nvSpPr>
        <p:spPr>
          <a:xfrm>
            <a:off x="457200" y="2057400"/>
            <a:ext cx="8229600" cy="4267200"/>
          </a:xfrm>
        </p:spPr>
        <p:txBody>
          <a:bodyPr/>
          <a:lstStyle/>
          <a:p>
            <a:pPr lvl="0"/>
            <a:r>
              <a:rPr lang="en-US" altLang="en-US" dirty="0">
                <a:solidFill>
                  <a:prstClr val="black"/>
                </a:solidFill>
              </a:rPr>
              <a:t>Central component: equipment racks</a:t>
            </a:r>
          </a:p>
          <a:p>
            <a:pPr lvl="1"/>
            <a:r>
              <a:rPr lang="en-US" altLang="en-US" dirty="0">
                <a:solidFill>
                  <a:prstClr val="black"/>
                </a:solidFill>
              </a:rPr>
              <a:t>All racks are </a:t>
            </a:r>
            <a:r>
              <a:rPr lang="en-US" altLang="en-US" b="1" dirty="0">
                <a:solidFill>
                  <a:prstClr val="black"/>
                </a:solidFill>
              </a:rPr>
              <a:t>19 inches wide</a:t>
            </a:r>
          </a:p>
          <a:p>
            <a:r>
              <a:rPr lang="en-US" dirty="0"/>
              <a:t>Rack </a:t>
            </a:r>
            <a:r>
              <a:rPr lang="en-US" dirty="0" smtClean="0"/>
              <a:t>Height </a:t>
            </a:r>
            <a:r>
              <a:rPr lang="en-US" dirty="0"/>
              <a:t>measured in </a:t>
            </a:r>
            <a:r>
              <a:rPr lang="en-US" dirty="0" smtClean="0"/>
              <a:t>Units </a:t>
            </a:r>
            <a:r>
              <a:rPr lang="en-US" dirty="0"/>
              <a:t>(</a:t>
            </a:r>
            <a:r>
              <a:rPr lang="en-US" b="1" dirty="0"/>
              <a:t>U</a:t>
            </a:r>
            <a:r>
              <a:rPr lang="en-US" dirty="0"/>
              <a:t>)</a:t>
            </a:r>
          </a:p>
          <a:p>
            <a:pPr lvl="1"/>
            <a:r>
              <a:rPr lang="en-US" dirty="0"/>
              <a:t>Most rack-mounted devices are </a:t>
            </a:r>
            <a:r>
              <a:rPr lang="en-US" b="1" dirty="0"/>
              <a:t>1U, 2U</a:t>
            </a:r>
            <a:r>
              <a:rPr lang="en-US" dirty="0"/>
              <a:t>, or </a:t>
            </a:r>
            <a:r>
              <a:rPr lang="en-US" b="1" dirty="0"/>
              <a:t>4U</a:t>
            </a:r>
          </a:p>
          <a:p>
            <a:r>
              <a:rPr lang="en-US" dirty="0"/>
              <a:t>Types of racks</a:t>
            </a:r>
          </a:p>
          <a:p>
            <a:pPr lvl="1"/>
            <a:r>
              <a:rPr lang="en-US" dirty="0"/>
              <a:t>Two post</a:t>
            </a:r>
          </a:p>
          <a:p>
            <a:pPr lvl="1"/>
            <a:r>
              <a:rPr lang="en-US" dirty="0"/>
              <a:t>Four post</a:t>
            </a:r>
          </a:p>
          <a:p>
            <a:pPr lvl="1"/>
            <a:r>
              <a:rPr lang="en-US" dirty="0"/>
              <a:t>Server rail rack</a:t>
            </a:r>
          </a:p>
        </p:txBody>
      </p:sp>
    </p:spTree>
    <p:extLst>
      <p:ext uri="{BB962C8B-B14F-4D97-AF65-F5344CB8AC3E}">
        <p14:creationId xmlns:p14="http://schemas.microsoft.com/office/powerpoint/2010/main" val="17041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Equipment Racks (2 of 4)</a:t>
            </a:r>
          </a:p>
        </p:txBody>
      </p:sp>
      <p:pic>
        <p:nvPicPr>
          <p:cNvPr id="32771" name="Picture 4" descr="Image shows a short equipment rack that bolts onto a w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2057400"/>
            <a:ext cx="2415381" cy="355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3"/>
          <p:cNvSpPr>
            <a:spLocks noGrp="1" noChangeArrowheads="1"/>
          </p:cNvSpPr>
          <p:nvPr>
            <p:ph idx="1"/>
          </p:nvPr>
        </p:nvSpPr>
        <p:spPr>
          <a:xfrm>
            <a:off x="2236390" y="5609826"/>
            <a:ext cx="5105400" cy="762000"/>
          </a:xfrm>
        </p:spPr>
        <p:txBody>
          <a:bodyPr/>
          <a:lstStyle/>
          <a:p>
            <a:pPr algn="ctr">
              <a:buFontTx/>
              <a:buNone/>
            </a:pPr>
            <a:r>
              <a:rPr lang="en-US" altLang="en-US" sz="2400" dirty="0"/>
              <a:t>Figure 5.8   A short equipment rack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Equipment Racks (3 of 4)</a:t>
            </a:r>
            <a:endParaRPr lang="en-US" dirty="0"/>
          </a:p>
        </p:txBody>
      </p:sp>
      <p:pic>
        <p:nvPicPr>
          <p:cNvPr id="33795" name="Picture 4" descr="Image shows a free-standing floor-to-ceiling equipment rack.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8824" y="2140060"/>
            <a:ext cx="1966352" cy="356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3"/>
          <p:cNvSpPr>
            <a:spLocks noGrp="1" noChangeArrowheads="1"/>
          </p:cNvSpPr>
          <p:nvPr>
            <p:ph idx="1"/>
          </p:nvPr>
        </p:nvSpPr>
        <p:spPr>
          <a:xfrm>
            <a:off x="2057400" y="5851574"/>
            <a:ext cx="5029200" cy="457200"/>
          </a:xfrm>
        </p:spPr>
        <p:txBody>
          <a:bodyPr/>
          <a:lstStyle/>
          <a:p>
            <a:pPr algn="ctr">
              <a:buFontTx/>
              <a:buNone/>
            </a:pPr>
            <a:r>
              <a:rPr lang="en-US" altLang="en-US" sz="2400" dirty="0"/>
              <a:t>Figure 5.9   A free-standing rack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Equipment Racks (4 of 4)</a:t>
            </a:r>
            <a:endParaRPr lang="en-US" dirty="0"/>
          </a:p>
        </p:txBody>
      </p:sp>
      <p:pic>
        <p:nvPicPr>
          <p:cNvPr id="35843" name="Picture 4" descr="Image shows a rack-mounted U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71800"/>
            <a:ext cx="7315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3"/>
          <p:cNvSpPr>
            <a:spLocks noGrp="1" noChangeArrowheads="1"/>
          </p:cNvSpPr>
          <p:nvPr>
            <p:ph idx="1"/>
          </p:nvPr>
        </p:nvSpPr>
        <p:spPr>
          <a:xfrm>
            <a:off x="1905000" y="4572000"/>
            <a:ext cx="5105400" cy="533400"/>
          </a:xfrm>
        </p:spPr>
        <p:txBody>
          <a:bodyPr/>
          <a:lstStyle/>
          <a:p>
            <a:pPr algn="ctr">
              <a:buFontTx/>
              <a:buNone/>
            </a:pPr>
            <a:r>
              <a:rPr lang="en-US" altLang="en-US" sz="2400" dirty="0"/>
              <a:t>Figure 5.10   A rack-mounted </a:t>
            </a:r>
            <a:r>
              <a:rPr lang="en-US" altLang="en-US" sz="2400" dirty="0" smtClean="0"/>
              <a:t>UPS </a:t>
            </a:r>
          </a:p>
          <a:p>
            <a:pPr algn="ctr">
              <a:buFontTx/>
              <a:buNone/>
            </a:pPr>
            <a:r>
              <a:rPr lang="en-US" altLang="en-US" sz="2400" dirty="0" smtClean="0"/>
              <a:t>(</a:t>
            </a:r>
            <a:r>
              <a:rPr lang="en-US" altLang="en-US" sz="2400" b="1" u="sng" dirty="0" smtClean="0"/>
              <a:t>U</a:t>
            </a:r>
            <a:r>
              <a:rPr lang="en-US" altLang="en-US" sz="2400" dirty="0" smtClean="0"/>
              <a:t>ninterruptible </a:t>
            </a:r>
            <a:r>
              <a:rPr lang="en-US" altLang="en-US" sz="2400" b="1" u="sng" dirty="0"/>
              <a:t>P</a:t>
            </a:r>
            <a:r>
              <a:rPr lang="en-US" altLang="en-US" sz="2400" dirty="0" smtClean="0"/>
              <a:t>ower </a:t>
            </a:r>
            <a:r>
              <a:rPr lang="en-US" altLang="en-US" sz="2400" b="1" u="sng" dirty="0"/>
              <a:t>S</a:t>
            </a:r>
            <a:r>
              <a:rPr lang="en-US" altLang="en-US" sz="2400" dirty="0" smtClean="0"/>
              <a:t>upply)</a:t>
            </a:r>
            <a:endParaRPr lang="en-US"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Panels (1 of 6) </a:t>
            </a:r>
          </a:p>
        </p:txBody>
      </p:sp>
      <p:sp>
        <p:nvSpPr>
          <p:cNvPr id="34818" name="Rectangle 3"/>
          <p:cNvSpPr>
            <a:spLocks noGrp="1" noChangeArrowheads="1"/>
          </p:cNvSpPr>
          <p:nvPr>
            <p:ph idx="1"/>
          </p:nvPr>
        </p:nvSpPr>
        <p:spPr/>
        <p:txBody>
          <a:bodyPr/>
          <a:lstStyle/>
          <a:p>
            <a:r>
              <a:rPr lang="en-US" altLang="en-US" dirty="0"/>
              <a:t>A box with a row of female (ports) in front</a:t>
            </a:r>
          </a:p>
          <a:p>
            <a:r>
              <a:rPr lang="en-US" altLang="en-US" dirty="0"/>
              <a:t>Permanent connections in back for connecting horizontal cables</a:t>
            </a:r>
          </a:p>
          <a:p>
            <a:pPr lvl="1"/>
            <a:r>
              <a:rPr lang="en-US" altLang="en-US" dirty="0"/>
              <a:t>110  block</a:t>
            </a:r>
          </a:p>
          <a:p>
            <a:pPr lvl="1"/>
            <a:r>
              <a:rPr lang="en-US" altLang="en-US" dirty="0"/>
              <a:t>Connect cables with punchdown tool</a:t>
            </a:r>
          </a:p>
          <a:p>
            <a:r>
              <a:rPr lang="en-US" altLang="en-US" dirty="0"/>
              <a:t>Proper labeling is crucial to organization of cables</a:t>
            </a:r>
          </a:p>
          <a:p>
            <a:endParaRPr lang="en-US" altLang="en-US" dirty="0"/>
          </a:p>
          <a:p>
            <a:endParaRPr lang="en-US" altLang="en-US"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Panels (2 of 6)</a:t>
            </a:r>
          </a:p>
        </p:txBody>
      </p:sp>
      <p:pic>
        <p:nvPicPr>
          <p:cNvPr id="36867" name="Picture 4" descr="Image displays three typical patch panel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2667000"/>
            <a:ext cx="5867400" cy="252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Rectangle 3"/>
          <p:cNvSpPr>
            <a:spLocks noGrp="1" noChangeArrowheads="1"/>
          </p:cNvSpPr>
          <p:nvPr>
            <p:ph idx="1"/>
          </p:nvPr>
        </p:nvSpPr>
        <p:spPr>
          <a:xfrm>
            <a:off x="1943100" y="5379922"/>
            <a:ext cx="5257800" cy="533400"/>
          </a:xfrm>
        </p:spPr>
        <p:txBody>
          <a:bodyPr/>
          <a:lstStyle/>
          <a:p>
            <a:pPr algn="ctr">
              <a:buFontTx/>
              <a:buNone/>
            </a:pPr>
            <a:r>
              <a:rPr lang="en-US" altLang="en-US" sz="2400" dirty="0"/>
              <a:t>Figure 5.11   Typical patch panels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(1 of 2)</a:t>
            </a:r>
          </a:p>
        </p:txBody>
      </p:sp>
      <p:pic>
        <p:nvPicPr>
          <p:cNvPr id="11267" name="Picture 3" descr="Image illustrates a network with three PCs.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4294" y="2133337"/>
            <a:ext cx="6475412" cy="304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 name="Rectangle 3"/>
          <p:cNvSpPr>
            <a:spLocks noGrp="1" noChangeArrowheads="1"/>
          </p:cNvSpPr>
          <p:nvPr>
            <p:ph idx="1"/>
          </p:nvPr>
        </p:nvSpPr>
        <p:spPr>
          <a:xfrm>
            <a:off x="1676400" y="5257799"/>
            <a:ext cx="5791200" cy="762000"/>
          </a:xfrm>
        </p:spPr>
        <p:txBody>
          <a:bodyPr/>
          <a:lstStyle/>
          <a:p>
            <a:pPr>
              <a:buFontTx/>
              <a:buNone/>
            </a:pPr>
            <a:r>
              <a:rPr lang="en-US" altLang="en-US" sz="2400" dirty="0"/>
              <a:t>Figure 5.1   What an orderly looking network!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Panels (3 of 6)</a:t>
            </a:r>
          </a:p>
        </p:txBody>
      </p:sp>
      <p:pic>
        <p:nvPicPr>
          <p:cNvPr id="37891" name="Picture 4" descr="Image displays a typical punchdown to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667000"/>
            <a:ext cx="3200400" cy="234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Rectangle 3"/>
          <p:cNvSpPr>
            <a:spLocks noGrp="1" noChangeArrowheads="1"/>
          </p:cNvSpPr>
          <p:nvPr>
            <p:ph idx="1"/>
          </p:nvPr>
        </p:nvSpPr>
        <p:spPr>
          <a:xfrm>
            <a:off x="457200" y="5334000"/>
            <a:ext cx="8229600" cy="457200"/>
          </a:xfrm>
        </p:spPr>
        <p:txBody>
          <a:bodyPr/>
          <a:lstStyle/>
          <a:p>
            <a:pPr algn="ctr">
              <a:buFontTx/>
              <a:buNone/>
            </a:pPr>
            <a:r>
              <a:rPr lang="en-US" altLang="en-US" sz="2400" dirty="0"/>
              <a:t>Figure 5.12   Punchdown tool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Panels (4 of 6)</a:t>
            </a:r>
          </a:p>
        </p:txBody>
      </p:sp>
      <p:pic>
        <p:nvPicPr>
          <p:cNvPr id="38915" name="Picture 4" descr="Image shows the punchdown tool punching down individual stran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286000"/>
            <a:ext cx="2860431" cy="286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Rectangle 3"/>
          <p:cNvSpPr>
            <a:spLocks noGrp="1" noChangeArrowheads="1"/>
          </p:cNvSpPr>
          <p:nvPr>
            <p:ph idx="1"/>
          </p:nvPr>
        </p:nvSpPr>
        <p:spPr>
          <a:xfrm>
            <a:off x="1524000" y="5411902"/>
            <a:ext cx="6096000" cy="609600"/>
          </a:xfrm>
        </p:spPr>
        <p:txBody>
          <a:bodyPr/>
          <a:lstStyle/>
          <a:p>
            <a:pPr algn="ctr">
              <a:buFontTx/>
              <a:buNone/>
            </a:pPr>
            <a:r>
              <a:rPr lang="en-US" altLang="en-US" sz="2400" dirty="0"/>
              <a:t>Figure 5.13   Punching down a 110 block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Panels (5 of 6)</a:t>
            </a:r>
          </a:p>
        </p:txBody>
      </p:sp>
      <p:pic>
        <p:nvPicPr>
          <p:cNvPr id="39939" name="Picture 4" descr="Image shows an older 66-punchdown block patch pan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2367" y="1905000"/>
            <a:ext cx="2199266" cy="380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Rectangle 3"/>
          <p:cNvSpPr>
            <a:spLocks noGrp="1" noChangeArrowheads="1"/>
          </p:cNvSpPr>
          <p:nvPr>
            <p:ph idx="1"/>
          </p:nvPr>
        </p:nvSpPr>
        <p:spPr>
          <a:xfrm>
            <a:off x="457200" y="5861538"/>
            <a:ext cx="8229600" cy="539262"/>
          </a:xfrm>
        </p:spPr>
        <p:txBody>
          <a:bodyPr/>
          <a:lstStyle/>
          <a:p>
            <a:pPr algn="ctr">
              <a:buFontTx/>
              <a:buNone/>
            </a:pPr>
            <a:r>
              <a:rPr lang="en-US" altLang="en-US" sz="2400" dirty="0"/>
              <a:t>Figure 5.14   66-block patch panels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Panels (6 of 6)</a:t>
            </a:r>
          </a:p>
        </p:txBody>
      </p:sp>
      <p:pic>
        <p:nvPicPr>
          <p:cNvPr id="41987" name="Picture 4" descr="Image shows a typical patch panel with label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2495550"/>
            <a:ext cx="3048000" cy="270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Rectangle 3" descr="&#10;"/>
          <p:cNvSpPr>
            <a:spLocks noGrp="1" noChangeArrowheads="1"/>
          </p:cNvSpPr>
          <p:nvPr>
            <p:ph idx="1"/>
          </p:nvPr>
        </p:nvSpPr>
        <p:spPr>
          <a:xfrm>
            <a:off x="1638300" y="5334000"/>
            <a:ext cx="5867400" cy="685800"/>
          </a:xfrm>
        </p:spPr>
        <p:txBody>
          <a:bodyPr/>
          <a:lstStyle/>
          <a:p>
            <a:pPr marL="0" indent="0">
              <a:buFontTx/>
              <a:buNone/>
            </a:pPr>
            <a:r>
              <a:rPr lang="en-US" altLang="en-US" sz="2400" dirty="0"/>
              <a:t>Figure 5.15   Typical patch panels with labels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Patch Panel Configurations (1 of 2)</a:t>
            </a:r>
            <a:br>
              <a:rPr lang="en-US" dirty="0"/>
            </a:br>
            <a:endParaRPr lang="en-US" dirty="0"/>
          </a:p>
        </p:txBody>
      </p:sp>
      <p:sp>
        <p:nvSpPr>
          <p:cNvPr id="2" name="Content Placeholder 1"/>
          <p:cNvSpPr>
            <a:spLocks noGrp="1"/>
          </p:cNvSpPr>
          <p:nvPr>
            <p:ph idx="1"/>
          </p:nvPr>
        </p:nvSpPr>
        <p:spPr/>
        <p:txBody>
          <a:bodyPr/>
          <a:lstStyle/>
          <a:p>
            <a:r>
              <a:rPr lang="en-US" dirty="0"/>
              <a:t>UTP, STP, or fiber ports</a:t>
            </a:r>
          </a:p>
          <a:p>
            <a:r>
              <a:rPr lang="en-US" dirty="0"/>
              <a:t>8, 12, 24, 48, or more ports</a:t>
            </a:r>
          </a:p>
          <a:p>
            <a:r>
              <a:rPr lang="en-US" dirty="0"/>
              <a:t>CAT rating</a:t>
            </a:r>
          </a:p>
          <a:p>
            <a:pPr lvl="1"/>
            <a:r>
              <a:rPr lang="en-US" dirty="0"/>
              <a:t>CAT 6 or CAT 6a recommended</a:t>
            </a:r>
          </a:p>
          <a:p>
            <a:pPr lvl="1"/>
            <a:r>
              <a:rPr lang="en-US" dirty="0"/>
              <a:t>Higher-rated panels support earlier standards</a:t>
            </a:r>
          </a:p>
        </p:txBody>
      </p:sp>
    </p:spTree>
    <p:extLst>
      <p:ext uri="{BB962C8B-B14F-4D97-AF65-F5344CB8AC3E}">
        <p14:creationId xmlns:p14="http://schemas.microsoft.com/office/powerpoint/2010/main" val="1070292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Panel Configurations (2 of 2)</a:t>
            </a:r>
            <a:br>
              <a:rPr lang="en-US" dirty="0"/>
            </a:br>
            <a:endParaRPr lang="en-US" dirty="0"/>
          </a:p>
        </p:txBody>
      </p:sp>
      <p:pic>
        <p:nvPicPr>
          <p:cNvPr id="43011" name="Picture 4" descr="Image shows a CAT level 6 marked on a patch pan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6612" y="2431026"/>
            <a:ext cx="2390775" cy="257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3"/>
          <p:cNvSpPr>
            <a:spLocks noGrp="1" noChangeArrowheads="1"/>
          </p:cNvSpPr>
          <p:nvPr>
            <p:ph idx="1"/>
          </p:nvPr>
        </p:nvSpPr>
        <p:spPr>
          <a:xfrm>
            <a:off x="1866899" y="5122179"/>
            <a:ext cx="5410200" cy="520255"/>
          </a:xfrm>
        </p:spPr>
        <p:txBody>
          <a:bodyPr/>
          <a:lstStyle/>
          <a:p>
            <a:pPr algn="ctr">
              <a:buFontTx/>
              <a:buNone/>
            </a:pPr>
            <a:r>
              <a:rPr lang="en-US" altLang="en-US" sz="2400" dirty="0"/>
              <a:t>Figure 5.16   CAT level on patch panel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Patch Cables (1 of 3)</a:t>
            </a:r>
            <a:br>
              <a:rPr lang="en-US" altLang="en-US" dirty="0"/>
            </a:br>
            <a:endParaRPr lang="en-US" dirty="0"/>
          </a:p>
        </p:txBody>
      </p:sp>
      <p:sp>
        <p:nvSpPr>
          <p:cNvPr id="44034" name="Rectangle 3"/>
          <p:cNvSpPr>
            <a:spLocks noGrp="1" noChangeArrowheads="1"/>
          </p:cNvSpPr>
          <p:nvPr>
            <p:ph idx="1"/>
          </p:nvPr>
        </p:nvSpPr>
        <p:spPr/>
        <p:txBody>
          <a:bodyPr/>
          <a:lstStyle/>
          <a:p>
            <a:r>
              <a:rPr lang="en-US" altLang="en-US" dirty="0"/>
              <a:t>Connect the ports to the switch</a:t>
            </a:r>
          </a:p>
          <a:p>
            <a:r>
              <a:rPr lang="en-US" altLang="en-US" dirty="0"/>
              <a:t>Short (two to five feet)</a:t>
            </a:r>
          </a:p>
          <a:p>
            <a:r>
              <a:rPr lang="en-US" altLang="en-US" dirty="0"/>
              <a:t>Straight-through UTP cables</a:t>
            </a:r>
          </a:p>
          <a:p>
            <a:r>
              <a:rPr lang="en-US" altLang="en-US" dirty="0"/>
              <a:t>Stranded cable to tolerate more handling</a:t>
            </a:r>
          </a:p>
          <a:p>
            <a:r>
              <a:rPr lang="en-US" altLang="en-US" dirty="0"/>
              <a:t>Different colors facilitate organization</a:t>
            </a:r>
          </a:p>
          <a:p>
            <a:r>
              <a:rPr lang="en-US" altLang="en-US" dirty="0"/>
              <a:t>Most have reinforced (booted) connector</a:t>
            </a:r>
          </a:p>
          <a:p>
            <a:endParaRPr lang="en-US" altLang="en-US" dirty="0"/>
          </a:p>
          <a:p>
            <a:pPr lvl="1"/>
            <a:endParaRPr lang="en-US" alt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Cables (2 of 3)</a:t>
            </a:r>
            <a:br>
              <a:rPr lang="en-US" dirty="0"/>
            </a:br>
            <a:endParaRPr lang="en-US" dirty="0"/>
          </a:p>
        </p:txBody>
      </p:sp>
      <p:pic>
        <p:nvPicPr>
          <p:cNvPr id="45059" name="Picture 4" descr="Image displays a typical patch c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9495" y="2423369"/>
            <a:ext cx="320501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Rectangle 3"/>
          <p:cNvSpPr>
            <a:spLocks noGrp="1" noChangeArrowheads="1"/>
          </p:cNvSpPr>
          <p:nvPr>
            <p:ph idx="1"/>
          </p:nvPr>
        </p:nvSpPr>
        <p:spPr>
          <a:xfrm>
            <a:off x="1943100" y="5410200"/>
            <a:ext cx="5257800" cy="547586"/>
          </a:xfrm>
        </p:spPr>
        <p:txBody>
          <a:bodyPr/>
          <a:lstStyle/>
          <a:p>
            <a:pPr algn="ctr">
              <a:buFontTx/>
              <a:buNone/>
            </a:pPr>
            <a:r>
              <a:rPr lang="en-US" altLang="en-US" sz="2400" dirty="0"/>
              <a:t>Figure 5.17   Typical patch cable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Cables (3 of 3)</a:t>
            </a:r>
            <a:br>
              <a:rPr lang="en-US" dirty="0"/>
            </a:br>
            <a:endParaRPr lang="en-US" dirty="0"/>
          </a:p>
        </p:txBody>
      </p:sp>
      <p:pic>
        <p:nvPicPr>
          <p:cNvPr id="46083" name="Picture 4" descr="Image illustrates racks and horizontal cabling runs for a network. "/>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550" y="2057400"/>
            <a:ext cx="3390900" cy="326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3"/>
          <p:cNvSpPr>
            <a:spLocks noGrp="1" noChangeArrowheads="1"/>
          </p:cNvSpPr>
          <p:nvPr>
            <p:ph idx="1"/>
          </p:nvPr>
        </p:nvSpPr>
        <p:spPr>
          <a:xfrm>
            <a:off x="1905000" y="5318986"/>
            <a:ext cx="5562600" cy="691300"/>
          </a:xfrm>
        </p:spPr>
        <p:txBody>
          <a:bodyPr/>
          <a:lstStyle/>
          <a:p>
            <a:pPr marL="0" indent="0">
              <a:buFontTx/>
              <a:buNone/>
            </a:pPr>
            <a:r>
              <a:rPr lang="en-US" altLang="en-US" sz="2400" dirty="0"/>
              <a:t>Figure 5.18   Network taking shape, with racks installed and horizontal cabling run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Work Area (1 of 4)</a:t>
            </a:r>
            <a:br>
              <a:rPr lang="en-US" altLang="en-US" dirty="0"/>
            </a:br>
            <a:endParaRPr lang="en-US" dirty="0"/>
          </a:p>
        </p:txBody>
      </p:sp>
      <p:sp>
        <p:nvSpPr>
          <p:cNvPr id="47106" name="Rectangle 3"/>
          <p:cNvSpPr>
            <a:spLocks noGrp="1" noChangeArrowheads="1"/>
          </p:cNvSpPr>
          <p:nvPr>
            <p:ph idx="1"/>
          </p:nvPr>
        </p:nvSpPr>
        <p:spPr/>
        <p:txBody>
          <a:bodyPr/>
          <a:lstStyle/>
          <a:p>
            <a:r>
              <a:rPr lang="en-US" altLang="en-US" dirty="0"/>
              <a:t>A wall outlet that serves as the termination point for horizontal cables</a:t>
            </a:r>
          </a:p>
          <a:p>
            <a:r>
              <a:rPr lang="en-US" altLang="en-US" dirty="0"/>
              <a:t>One or two female jacks to accept cabling</a:t>
            </a:r>
          </a:p>
          <a:p>
            <a:pPr lvl="1"/>
            <a:r>
              <a:rPr lang="en-US" altLang="en-US" dirty="0"/>
              <a:t>CAT ratings</a:t>
            </a:r>
          </a:p>
          <a:p>
            <a:r>
              <a:rPr lang="en-US" altLang="en-US" dirty="0"/>
              <a:t>Mounting plate and faceplate components</a:t>
            </a:r>
          </a:p>
          <a:p>
            <a:r>
              <a:rPr lang="en-US" altLang="en-US" dirty="0"/>
              <a:t>PC connects to a wall outlet via a patch cable</a:t>
            </a:r>
          </a:p>
          <a:p>
            <a:r>
              <a:rPr lang="en-US" altLang="en-US" dirty="0"/>
              <a:t>Source of most network failures</a:t>
            </a:r>
          </a:p>
          <a:p>
            <a:endParaRPr lang="en-US" alt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(2 of 2)</a:t>
            </a:r>
          </a:p>
        </p:txBody>
      </p:sp>
      <p:pic>
        <p:nvPicPr>
          <p:cNvPr id="12291" name="Picture 3" descr="Image illustrates a real-world network with four PCs and a printe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9242" y="2362200"/>
            <a:ext cx="4419599" cy="30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Rectangle 3"/>
          <p:cNvSpPr>
            <a:spLocks noGrp="1" noChangeArrowheads="1"/>
          </p:cNvSpPr>
          <p:nvPr>
            <p:ph idx="1"/>
          </p:nvPr>
        </p:nvSpPr>
        <p:spPr>
          <a:xfrm>
            <a:off x="2204882" y="5510250"/>
            <a:ext cx="4348317" cy="492100"/>
          </a:xfrm>
        </p:spPr>
        <p:txBody>
          <a:bodyPr/>
          <a:lstStyle/>
          <a:p>
            <a:pPr>
              <a:buFontTx/>
              <a:buNone/>
            </a:pPr>
            <a:r>
              <a:rPr lang="en-US" altLang="en-US" sz="2400" dirty="0"/>
              <a:t>Figure 5.2   A real-world network</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 Area (2 of 4)</a:t>
            </a:r>
            <a:br>
              <a:rPr lang="en-US" dirty="0"/>
            </a:br>
            <a:endParaRPr lang="en-US" dirty="0"/>
          </a:p>
        </p:txBody>
      </p:sp>
      <p:pic>
        <p:nvPicPr>
          <p:cNvPr id="48131" name="Picture 4" descr="Image displays a typical work area outl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2175831"/>
            <a:ext cx="2312194" cy="337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Rectangle 3"/>
          <p:cNvSpPr>
            <a:spLocks noGrp="1" noChangeArrowheads="1"/>
          </p:cNvSpPr>
          <p:nvPr>
            <p:ph idx="1"/>
          </p:nvPr>
        </p:nvSpPr>
        <p:spPr>
          <a:xfrm>
            <a:off x="457200" y="5599582"/>
            <a:ext cx="8229600" cy="457200"/>
          </a:xfrm>
        </p:spPr>
        <p:txBody>
          <a:bodyPr/>
          <a:lstStyle/>
          <a:p>
            <a:pPr algn="ctr">
              <a:buFontTx/>
              <a:buNone/>
            </a:pPr>
            <a:r>
              <a:rPr lang="en-US" altLang="en-US" sz="2400" dirty="0"/>
              <a:t>Figure 5.19   Typical work area outlet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prstClr val="black"/>
                </a:solidFill>
              </a:rPr>
              <a:t>The Work Area (3 of 4)</a:t>
            </a:r>
            <a:br>
              <a:rPr lang="en-US" dirty="0">
                <a:solidFill>
                  <a:prstClr val="black"/>
                </a:solidFill>
              </a:rPr>
            </a:br>
            <a:endParaRPr lang="en-US" dirty="0"/>
          </a:p>
        </p:txBody>
      </p:sp>
      <p:sp>
        <p:nvSpPr>
          <p:cNvPr id="2" name="Content Placeholder 1"/>
          <p:cNvSpPr>
            <a:spLocks noGrp="1"/>
          </p:cNvSpPr>
          <p:nvPr>
            <p:ph idx="1"/>
          </p:nvPr>
        </p:nvSpPr>
        <p:spPr/>
        <p:txBody>
          <a:bodyPr/>
          <a:lstStyle/>
          <a:p>
            <a:r>
              <a:rPr lang="en-US" dirty="0"/>
              <a:t>Connect the PC to the wall outlet</a:t>
            </a:r>
          </a:p>
          <a:p>
            <a:pPr lvl="1"/>
            <a:r>
              <a:rPr lang="en-US" dirty="0"/>
              <a:t>Patch cable commonly used</a:t>
            </a:r>
          </a:p>
          <a:p>
            <a:pPr lvl="1"/>
            <a:r>
              <a:rPr lang="en-US" dirty="0"/>
              <a:t>Patch cables add extra distance between the switch and the PC</a:t>
            </a:r>
          </a:p>
          <a:p>
            <a:pPr lvl="2"/>
            <a:r>
              <a:rPr lang="en-US" dirty="0"/>
              <a:t>TIA/EIA specification allows only UTP cable lengths </a:t>
            </a:r>
            <a:br>
              <a:rPr lang="en-US" dirty="0"/>
            </a:br>
            <a:r>
              <a:rPr lang="en-US" dirty="0"/>
              <a:t>of 90 meters</a:t>
            </a:r>
          </a:p>
        </p:txBody>
      </p:sp>
    </p:spTree>
    <p:extLst>
      <p:ext uri="{BB962C8B-B14F-4D97-AF65-F5344CB8AC3E}">
        <p14:creationId xmlns:p14="http://schemas.microsoft.com/office/powerpoint/2010/main" val="1117826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 Area (4 of 4)</a:t>
            </a:r>
            <a:br>
              <a:rPr lang="en-US" dirty="0"/>
            </a:br>
            <a:endParaRPr lang="en-US" dirty="0"/>
          </a:p>
        </p:txBody>
      </p:sp>
      <p:pic>
        <p:nvPicPr>
          <p:cNvPr id="49155" name="Picture 4" descr="Image displays an outlet properly labeled A 320.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973" y="2250358"/>
            <a:ext cx="253805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Rectangle 3"/>
          <p:cNvSpPr>
            <a:spLocks noGrp="1" noChangeArrowheads="1"/>
          </p:cNvSpPr>
          <p:nvPr>
            <p:ph idx="1"/>
          </p:nvPr>
        </p:nvSpPr>
        <p:spPr>
          <a:xfrm>
            <a:off x="457200" y="5867400"/>
            <a:ext cx="8229600" cy="533400"/>
          </a:xfrm>
        </p:spPr>
        <p:txBody>
          <a:bodyPr/>
          <a:lstStyle/>
          <a:p>
            <a:pPr algn="ctr">
              <a:buFontTx/>
              <a:buNone/>
            </a:pPr>
            <a:r>
              <a:rPr lang="en-US" altLang="en-US" sz="2400" dirty="0"/>
              <a:t>Figure 5.20   Properly labeled outlet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9144000" cy="914400"/>
          </a:xfrm>
        </p:spPr>
        <p:txBody>
          <a:bodyPr/>
          <a:lstStyle/>
          <a:p>
            <a:r>
              <a:rPr lang="en-US" altLang="en-US" dirty="0"/>
              <a:t>Structured Cable – Beyond the Star (1 of 2)</a:t>
            </a:r>
            <a:br>
              <a:rPr lang="en-US" altLang="en-US" dirty="0"/>
            </a:br>
            <a:endParaRPr lang="en-US" dirty="0"/>
          </a:p>
        </p:txBody>
      </p:sp>
      <p:sp>
        <p:nvSpPr>
          <p:cNvPr id="50178" name="Rectangle 3"/>
          <p:cNvSpPr>
            <a:spLocks noGrp="1" noChangeArrowheads="1"/>
          </p:cNvSpPr>
          <p:nvPr>
            <p:ph idx="1"/>
          </p:nvPr>
        </p:nvSpPr>
        <p:spPr/>
        <p:txBody>
          <a:bodyPr/>
          <a:lstStyle/>
          <a:p>
            <a:r>
              <a:rPr lang="en-US" altLang="en-US" dirty="0"/>
              <a:t>Cabling on one floor a single star topology</a:t>
            </a:r>
          </a:p>
          <a:p>
            <a:r>
              <a:rPr lang="en-US" altLang="en-US" dirty="0"/>
              <a:t>Cabling an entire building more complex</a:t>
            </a:r>
          </a:p>
          <a:p>
            <a:r>
              <a:rPr lang="en-US" altLang="en-US" dirty="0"/>
              <a:t>Most LANs connect to both Internet and telephone company</a:t>
            </a:r>
          </a:p>
          <a:p>
            <a:pPr lvl="1"/>
            <a:endParaRPr lang="en-US" altLang="en-US"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9144000" cy="914400"/>
          </a:xfrm>
        </p:spPr>
        <p:txBody>
          <a:bodyPr/>
          <a:lstStyle/>
          <a:p>
            <a:r>
              <a:rPr lang="en-US" dirty="0"/>
              <a:t>Structured Cable – Beyond the Star (2 of 2)</a:t>
            </a:r>
            <a:br>
              <a:rPr lang="en-US" dirty="0"/>
            </a:br>
            <a:endParaRPr lang="en-US" dirty="0"/>
          </a:p>
        </p:txBody>
      </p:sp>
      <p:pic>
        <p:nvPicPr>
          <p:cNvPr id="51203" name="Picture 4" descr="Image displays strands of 25-pair UTP cables running to a local 66-block.&#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2047" y="2133600"/>
            <a:ext cx="3059906" cy="36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Rectangle 3"/>
          <p:cNvSpPr>
            <a:spLocks noGrp="1" noChangeArrowheads="1"/>
          </p:cNvSpPr>
          <p:nvPr>
            <p:ph idx="1"/>
          </p:nvPr>
        </p:nvSpPr>
        <p:spPr>
          <a:xfrm>
            <a:off x="457200" y="5867400"/>
            <a:ext cx="8229600" cy="457199"/>
          </a:xfrm>
        </p:spPr>
        <p:txBody>
          <a:bodyPr/>
          <a:lstStyle/>
          <a:p>
            <a:pPr algn="ctr">
              <a:buFontTx/>
              <a:buNone/>
            </a:pPr>
            <a:r>
              <a:rPr lang="en-US" altLang="en-US" sz="2400" dirty="0"/>
              <a:t>Figure 5.21   25-pair UTP cables running to local 66-block</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Demarc and NIU (1 of 3)</a:t>
            </a:r>
          </a:p>
        </p:txBody>
      </p:sp>
      <p:sp>
        <p:nvSpPr>
          <p:cNvPr id="2" name="Content Placeholder 1"/>
          <p:cNvSpPr>
            <a:spLocks noGrp="1"/>
          </p:cNvSpPr>
          <p:nvPr>
            <p:ph idx="1"/>
          </p:nvPr>
        </p:nvSpPr>
        <p:spPr/>
        <p:txBody>
          <a:bodyPr/>
          <a:lstStyle/>
          <a:p>
            <a:r>
              <a:rPr lang="en-US" dirty="0"/>
              <a:t>Demarcation point (demarc)</a:t>
            </a:r>
          </a:p>
          <a:p>
            <a:pPr lvl="1"/>
            <a:r>
              <a:rPr lang="en-US" dirty="0">
                <a:solidFill>
                  <a:schemeClr val="tx1"/>
                </a:solidFill>
              </a:rPr>
              <a:t>Refers to the physical location of the connection</a:t>
            </a:r>
          </a:p>
          <a:p>
            <a:pPr lvl="1"/>
            <a:r>
              <a:rPr lang="en-US" dirty="0">
                <a:solidFill>
                  <a:schemeClr val="tx1"/>
                </a:solidFill>
              </a:rPr>
              <a:t>Marks the dividing line of responsibility for network function</a:t>
            </a:r>
          </a:p>
          <a:p>
            <a:r>
              <a:rPr lang="en-US" dirty="0"/>
              <a:t>Network interface unit (NIU)</a:t>
            </a:r>
          </a:p>
          <a:p>
            <a:pPr lvl="1"/>
            <a:r>
              <a:rPr lang="en-US" dirty="0">
                <a:solidFill>
                  <a:schemeClr val="tx1"/>
                </a:solidFill>
              </a:rPr>
              <a:t>Serves as a demarc between a home network </a:t>
            </a:r>
            <a:br>
              <a:rPr lang="en-US" dirty="0">
                <a:solidFill>
                  <a:schemeClr val="tx1"/>
                </a:solidFill>
              </a:rPr>
            </a:br>
            <a:r>
              <a:rPr lang="en-US" dirty="0">
                <a:solidFill>
                  <a:schemeClr val="tx1"/>
                </a:solidFill>
              </a:rPr>
              <a:t>and ISP</a:t>
            </a:r>
          </a:p>
        </p:txBody>
      </p:sp>
    </p:spTree>
    <p:extLst>
      <p:ext uri="{BB962C8B-B14F-4D97-AF65-F5344CB8AC3E}">
        <p14:creationId xmlns:p14="http://schemas.microsoft.com/office/powerpoint/2010/main" val="2866319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Demarc and NIU (2 of 3)</a:t>
            </a:r>
          </a:p>
        </p:txBody>
      </p:sp>
      <p:pic>
        <p:nvPicPr>
          <p:cNvPr id="52227" name="Picture 4" descr="Image shows a home network interface box.&#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500" y="2091813"/>
            <a:ext cx="342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Rectangle 3"/>
          <p:cNvSpPr>
            <a:spLocks noGrp="1" noChangeArrowheads="1"/>
          </p:cNvSpPr>
          <p:nvPr>
            <p:ph idx="1"/>
          </p:nvPr>
        </p:nvSpPr>
        <p:spPr>
          <a:xfrm>
            <a:off x="462116" y="5788742"/>
            <a:ext cx="8229600" cy="457200"/>
          </a:xfrm>
        </p:spPr>
        <p:txBody>
          <a:bodyPr/>
          <a:lstStyle/>
          <a:p>
            <a:pPr algn="ctr">
              <a:buFontTx/>
              <a:buNone/>
            </a:pPr>
            <a:r>
              <a:rPr lang="en-US" altLang="en-US" sz="2400" dirty="0"/>
              <a:t>Figure 5.22   Typical home network interface box</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Demarc and NIU (3 of 3)</a:t>
            </a:r>
          </a:p>
        </p:txBody>
      </p:sp>
      <p:pic>
        <p:nvPicPr>
          <p:cNvPr id="55299" name="Picture 4" descr="Image shows the demarc for a midsized building, with both Internet and telephone connections coming in from the outsi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4309" y="2072148"/>
            <a:ext cx="2415381" cy="35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Rectangle 3"/>
          <p:cNvSpPr>
            <a:spLocks noGrp="1" noChangeArrowheads="1"/>
          </p:cNvSpPr>
          <p:nvPr>
            <p:ph idx="1"/>
          </p:nvPr>
        </p:nvSpPr>
        <p:spPr>
          <a:xfrm>
            <a:off x="457200" y="5619168"/>
            <a:ext cx="8229600" cy="492369"/>
          </a:xfrm>
        </p:spPr>
        <p:txBody>
          <a:bodyPr/>
          <a:lstStyle/>
          <a:p>
            <a:pPr algn="ctr">
              <a:buFontTx/>
              <a:buNone/>
            </a:pPr>
            <a:r>
              <a:rPr lang="en-US" altLang="en-US" sz="2400" dirty="0"/>
              <a:t>Figure 5.23   Typical office demarc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Connections Inside the Demarc (1 of 5)</a:t>
            </a:r>
          </a:p>
        </p:txBody>
      </p:sp>
      <p:sp>
        <p:nvSpPr>
          <p:cNvPr id="2" name="Content Placeholder 1"/>
          <p:cNvSpPr>
            <a:spLocks noGrp="1"/>
          </p:cNvSpPr>
          <p:nvPr>
            <p:ph idx="1"/>
          </p:nvPr>
        </p:nvSpPr>
        <p:spPr/>
        <p:txBody>
          <a:bodyPr/>
          <a:lstStyle/>
          <a:p>
            <a:r>
              <a:rPr lang="en-US" dirty="0"/>
              <a:t>Challenge to ISP/telephone provider</a:t>
            </a:r>
          </a:p>
          <a:p>
            <a:pPr lvl="1"/>
            <a:r>
              <a:rPr lang="en-US" dirty="0"/>
              <a:t>The need to diagnose system faults</a:t>
            </a:r>
          </a:p>
          <a:p>
            <a:r>
              <a:rPr lang="en-US" dirty="0"/>
              <a:t>Smart jacks</a:t>
            </a:r>
          </a:p>
          <a:p>
            <a:pPr lvl="1"/>
            <a:r>
              <a:rPr lang="en-US" dirty="0"/>
              <a:t>NIUs with remote loopback capability</a:t>
            </a:r>
          </a:p>
          <a:p>
            <a:r>
              <a:rPr lang="en-US" dirty="0"/>
              <a:t>Connections inside the demarc</a:t>
            </a:r>
          </a:p>
          <a:p>
            <a:pPr lvl="1"/>
            <a:r>
              <a:rPr lang="en-US" dirty="0"/>
              <a:t>Network and telephone cables connect to customer-premises equipment (CPE)</a:t>
            </a:r>
          </a:p>
        </p:txBody>
      </p:sp>
    </p:spTree>
    <p:extLst>
      <p:ext uri="{BB962C8B-B14F-4D97-AF65-F5344CB8AC3E}">
        <p14:creationId xmlns:p14="http://schemas.microsoft.com/office/powerpoint/2010/main" val="1386393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prstClr val="black"/>
                </a:solidFill>
              </a:rPr>
              <a:t>Connections Inside the Demarc (2 of 5)</a:t>
            </a:r>
            <a:endParaRPr lang="en-US" dirty="0"/>
          </a:p>
        </p:txBody>
      </p:sp>
      <p:sp>
        <p:nvSpPr>
          <p:cNvPr id="2" name="Content Placeholder 1"/>
          <p:cNvSpPr>
            <a:spLocks noGrp="1"/>
          </p:cNvSpPr>
          <p:nvPr>
            <p:ph idx="1"/>
          </p:nvPr>
        </p:nvSpPr>
        <p:spPr/>
        <p:txBody>
          <a:bodyPr/>
          <a:lstStyle/>
          <a:p>
            <a:r>
              <a:rPr lang="en-US" dirty="0"/>
              <a:t>Cabling that runs from the NIU to the CPE</a:t>
            </a:r>
          </a:p>
          <a:p>
            <a:r>
              <a:rPr lang="en-US" dirty="0"/>
              <a:t>Might be a multiplexer or a LAN switch connected to a patch panel</a:t>
            </a:r>
          </a:p>
          <a:p>
            <a:r>
              <a:rPr lang="en-US" dirty="0"/>
              <a:t>Main patch panel is called a vertical cross-connect</a:t>
            </a:r>
          </a:p>
        </p:txBody>
      </p:sp>
    </p:spTree>
    <p:extLst>
      <p:ext uri="{BB962C8B-B14F-4D97-AF65-F5344CB8AC3E}">
        <p14:creationId xmlns:p14="http://schemas.microsoft.com/office/powerpoint/2010/main" val="1440323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en-US" dirty="0"/>
              <a:t>Historical/Conceptual</a:t>
            </a:r>
          </a:p>
        </p:txBody>
      </p:sp>
      <p:sp>
        <p:nvSpPr>
          <p:cNvPr id="3" name="Subtitle 2"/>
          <p:cNvSpPr>
            <a:spLocks noGrp="1"/>
          </p:cNvSpPr>
          <p:nvPr>
            <p:ph type="subTitle" idx="1"/>
          </p:nvPr>
        </p:nvSpPr>
        <p:spPr>
          <a:xfrm>
            <a:off x="1371600" y="3810000"/>
            <a:ext cx="6400800" cy="1263650"/>
          </a:xfrm>
        </p:spPr>
        <p:txBody>
          <a:bodyPr/>
          <a:lstStyle/>
          <a:p>
            <a:r>
              <a:rPr lang="en-US" dirty="0"/>
              <a:t>Understanding Structured Cabling</a:t>
            </a:r>
          </a:p>
          <a:p>
            <a:endParaRPr lang="en-US" dirty="0"/>
          </a:p>
        </p:txBody>
      </p:sp>
    </p:spTree>
    <p:extLst>
      <p:ext uri="{BB962C8B-B14F-4D97-AF65-F5344CB8AC3E}">
        <p14:creationId xmlns:p14="http://schemas.microsoft.com/office/powerpoint/2010/main" val="639187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prstClr val="black"/>
                </a:solidFill>
              </a:rPr>
              <a:t>Connections Inside the Demarc (3 of 5)</a:t>
            </a:r>
            <a:endParaRPr lang="en-US" dirty="0"/>
          </a:p>
        </p:txBody>
      </p:sp>
      <p:pic>
        <p:nvPicPr>
          <p:cNvPr id="56323" name="Picture 5" descr="Image shows an example of a fiber patch panel acting as a vertical cross-connect for a build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270023"/>
            <a:ext cx="3810000" cy="289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Rectangle 3"/>
          <p:cNvSpPr>
            <a:spLocks noGrp="1" noChangeArrowheads="1"/>
          </p:cNvSpPr>
          <p:nvPr>
            <p:ph idx="1"/>
          </p:nvPr>
        </p:nvSpPr>
        <p:spPr>
          <a:xfrm>
            <a:off x="457200" y="5333810"/>
            <a:ext cx="8229600" cy="457200"/>
          </a:xfrm>
        </p:spPr>
        <p:txBody>
          <a:bodyPr/>
          <a:lstStyle/>
          <a:p>
            <a:pPr algn="ctr">
              <a:buFontTx/>
              <a:buNone/>
            </a:pPr>
            <a:r>
              <a:rPr lang="en-US" altLang="en-US" sz="2400" dirty="0"/>
              <a:t>Figure 5.24   LAN vertical cross-connect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prstClr val="black"/>
                </a:solidFill>
              </a:rPr>
              <a:t>Connections Inside the Demarc (4 of 5)</a:t>
            </a:r>
            <a:endParaRPr lang="en-US" dirty="0"/>
          </a:p>
        </p:txBody>
      </p:sp>
      <p:pic>
        <p:nvPicPr>
          <p:cNvPr id="57347" name="Picture 4" descr="Image shows a vertical cross-connect for a telephone syste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8850" y="2345143"/>
            <a:ext cx="4686300" cy="306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3"/>
          <p:cNvSpPr>
            <a:spLocks noGrp="1" noChangeArrowheads="1"/>
          </p:cNvSpPr>
          <p:nvPr>
            <p:ph idx="1"/>
          </p:nvPr>
        </p:nvSpPr>
        <p:spPr>
          <a:xfrm>
            <a:off x="457200" y="5638800"/>
            <a:ext cx="8229600" cy="593325"/>
          </a:xfrm>
        </p:spPr>
        <p:txBody>
          <a:bodyPr/>
          <a:lstStyle/>
          <a:p>
            <a:pPr algn="ctr">
              <a:buFontTx/>
              <a:buNone/>
            </a:pPr>
            <a:r>
              <a:rPr lang="en-US" altLang="en-US" sz="2400" dirty="0"/>
              <a:t>Figure 5.25   Telephone vertical cross-connect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prstClr val="black"/>
                </a:solidFill>
              </a:rPr>
              <a:t>Connections Inside the Demarc (5 of 5)</a:t>
            </a:r>
            <a:endParaRPr lang="en-US" dirty="0"/>
          </a:p>
        </p:txBody>
      </p:sp>
      <p:sp>
        <p:nvSpPr>
          <p:cNvPr id="59394" name="Rectangle 3"/>
          <p:cNvSpPr>
            <a:spLocks noGrp="1" noChangeArrowheads="1"/>
          </p:cNvSpPr>
          <p:nvPr>
            <p:ph idx="1"/>
          </p:nvPr>
        </p:nvSpPr>
        <p:spPr/>
        <p:txBody>
          <a:bodyPr/>
          <a:lstStyle/>
          <a:p>
            <a:r>
              <a:rPr lang="en-US" altLang="en-US" dirty="0"/>
              <a:t>The room that stores the demarc, telephone cross-connects, and LAN cross-connects</a:t>
            </a:r>
          </a:p>
          <a:p>
            <a:r>
              <a:rPr lang="en-US" altLang="en-US" dirty="0"/>
              <a:t>Different from individual telecommunications rooms that serve individual floors</a:t>
            </a:r>
          </a:p>
          <a:p>
            <a:r>
              <a:rPr lang="en-US" altLang="en-US" dirty="0"/>
              <a:t>Actual building and customer needs determine structured cabling system design</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en-US" dirty="0"/>
              <a:t>Installing Structured Cabling</a:t>
            </a:r>
          </a:p>
        </p:txBody>
      </p:sp>
    </p:spTree>
    <p:extLst>
      <p:ext uri="{BB962C8B-B14F-4D97-AF65-F5344CB8AC3E}">
        <p14:creationId xmlns:p14="http://schemas.microsoft.com/office/powerpoint/2010/main" val="927632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Getting a Floor Plan (1 of 2)</a:t>
            </a:r>
            <a:br>
              <a:rPr lang="en-US" altLang="en-US" dirty="0"/>
            </a:br>
            <a:endParaRPr lang="en-US" dirty="0"/>
          </a:p>
        </p:txBody>
      </p:sp>
      <p:sp>
        <p:nvSpPr>
          <p:cNvPr id="61442" name="Rectangle 3"/>
          <p:cNvSpPr>
            <a:spLocks noGrp="1" noChangeArrowheads="1"/>
          </p:cNvSpPr>
          <p:nvPr>
            <p:ph idx="1"/>
          </p:nvPr>
        </p:nvSpPr>
        <p:spPr/>
        <p:txBody>
          <a:bodyPr/>
          <a:lstStyle/>
          <a:p>
            <a:r>
              <a:rPr lang="en-US" altLang="en-US" dirty="0"/>
              <a:t>Key to proper planning</a:t>
            </a:r>
          </a:p>
          <a:p>
            <a:r>
              <a:rPr lang="en-US" altLang="en-US" dirty="0"/>
              <a:t>Determine potential locations for telecommunications rooms</a:t>
            </a:r>
          </a:p>
          <a:p>
            <a:r>
              <a:rPr lang="en-US" altLang="en-US" dirty="0"/>
              <a:t>Locate physical firewalls</a:t>
            </a:r>
          </a:p>
          <a:p>
            <a:r>
              <a:rPr lang="en-US" altLang="en-US" dirty="0"/>
              <a:t>Gives an overall feel for the scope of the job</a:t>
            </a:r>
          </a:p>
          <a:p>
            <a:r>
              <a:rPr lang="en-US" altLang="en-US" dirty="0"/>
              <a:t>If no floor plan exists, create one</a:t>
            </a:r>
          </a:p>
          <a:p>
            <a:pPr lvl="1"/>
            <a:endParaRPr lang="en-US" alt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 Floor Plan (2 of 2)</a:t>
            </a:r>
            <a:br>
              <a:rPr lang="en-US" dirty="0"/>
            </a:br>
            <a:endParaRPr lang="en-US" dirty="0"/>
          </a:p>
        </p:txBody>
      </p:sp>
      <p:pic>
        <p:nvPicPr>
          <p:cNvPr id="62467" name="Picture 4" descr="Image shows a typical do-it-yourself floor pl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2190750"/>
            <a:ext cx="465535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Rectangle 3"/>
          <p:cNvSpPr>
            <a:spLocks noGrp="1" noChangeArrowheads="1"/>
          </p:cNvSpPr>
          <p:nvPr>
            <p:ph idx="1"/>
          </p:nvPr>
        </p:nvSpPr>
        <p:spPr>
          <a:xfrm>
            <a:off x="609600" y="5410200"/>
            <a:ext cx="8229600" cy="609600"/>
          </a:xfrm>
        </p:spPr>
        <p:txBody>
          <a:bodyPr/>
          <a:lstStyle/>
          <a:p>
            <a:pPr algn="ctr">
              <a:buFontTx/>
              <a:buNone/>
            </a:pPr>
            <a:r>
              <a:rPr lang="en-US" altLang="en-US" sz="2400" dirty="0"/>
              <a:t>Figure 5.26   Hand-drawn network floor plan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the Runs (1 of 2)</a:t>
            </a:r>
          </a:p>
        </p:txBody>
      </p:sp>
      <p:sp>
        <p:nvSpPr>
          <p:cNvPr id="63490" name="Rectangle 3"/>
          <p:cNvSpPr>
            <a:spLocks noGrp="1" noChangeArrowheads="1"/>
          </p:cNvSpPr>
          <p:nvPr>
            <p:ph idx="1"/>
          </p:nvPr>
        </p:nvSpPr>
        <p:spPr/>
        <p:txBody>
          <a:bodyPr/>
          <a:lstStyle/>
          <a:p>
            <a:r>
              <a:rPr lang="en-US" altLang="en-US" dirty="0"/>
              <a:t>Determine the length of cable runs</a:t>
            </a:r>
          </a:p>
          <a:p>
            <a:r>
              <a:rPr lang="en-US" altLang="en-US" dirty="0"/>
              <a:t>Determine the route of cable runs</a:t>
            </a:r>
          </a:p>
          <a:p>
            <a:r>
              <a:rPr lang="en-US" altLang="en-US" dirty="0"/>
              <a:t>Determine the location of each cable drop</a:t>
            </a:r>
          </a:p>
          <a:p>
            <a:r>
              <a:rPr lang="en-US" altLang="en-US" dirty="0"/>
              <a:t>Pricing</a:t>
            </a:r>
          </a:p>
          <a:p>
            <a:pPr lvl="1"/>
            <a:r>
              <a:rPr lang="en-US" altLang="en-US" dirty="0"/>
              <a:t>Most network installers quote a per-drop cost</a:t>
            </a:r>
          </a:p>
          <a:p>
            <a:r>
              <a:rPr lang="en-US" altLang="en-US" dirty="0"/>
              <a:t>Raceway products allow cables to run outside the walls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the Runs (2 of 2)</a:t>
            </a:r>
          </a:p>
        </p:txBody>
      </p:sp>
      <p:pic>
        <p:nvPicPr>
          <p:cNvPr id="65539" name="Picture 4" descr="Image displays a typical raceway running along a wall.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978" y="2333798"/>
            <a:ext cx="5948043" cy="252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Rectangle 3"/>
          <p:cNvSpPr>
            <a:spLocks noGrp="1" noChangeArrowheads="1"/>
          </p:cNvSpPr>
          <p:nvPr>
            <p:ph idx="1"/>
          </p:nvPr>
        </p:nvSpPr>
        <p:spPr>
          <a:xfrm>
            <a:off x="457200" y="5138400"/>
            <a:ext cx="8229600" cy="609600"/>
          </a:xfrm>
        </p:spPr>
        <p:txBody>
          <a:bodyPr/>
          <a:lstStyle/>
          <a:p>
            <a:pPr algn="ctr">
              <a:buFontTx/>
              <a:buNone/>
            </a:pPr>
            <a:r>
              <a:rPr lang="en-US" altLang="en-US" sz="2400" dirty="0"/>
              <a:t>Figure 5.27   A typical raceway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295400"/>
          </a:xfrm>
        </p:spPr>
        <p:txBody>
          <a:bodyPr/>
          <a:lstStyle/>
          <a:p>
            <a:r>
              <a:rPr lang="en-US" altLang="en-US" dirty="0"/>
              <a:t>Determining the Telecommunications Room Location (1 of 2)</a:t>
            </a:r>
            <a:endParaRPr lang="en-US" dirty="0"/>
          </a:p>
        </p:txBody>
      </p:sp>
      <p:sp>
        <p:nvSpPr>
          <p:cNvPr id="66562" name="Rectangle 3"/>
          <p:cNvSpPr>
            <a:spLocks noGrp="1" noChangeArrowheads="1"/>
          </p:cNvSpPr>
          <p:nvPr>
            <p:ph idx="1"/>
          </p:nvPr>
        </p:nvSpPr>
        <p:spPr>
          <a:xfrm>
            <a:off x="457200" y="2514600"/>
            <a:ext cx="8229600" cy="3962400"/>
          </a:xfrm>
        </p:spPr>
        <p:txBody>
          <a:bodyPr/>
          <a:lstStyle/>
          <a:p>
            <a:r>
              <a:rPr lang="en-US" altLang="en-US" dirty="0"/>
              <a:t>Distance of no more than 90 meters from drops</a:t>
            </a:r>
          </a:p>
          <a:p>
            <a:pPr>
              <a:spcBef>
                <a:spcPts val="500"/>
              </a:spcBef>
            </a:pPr>
            <a:r>
              <a:rPr lang="en-US" altLang="en-US" dirty="0"/>
              <a:t>Equipment power requirements</a:t>
            </a:r>
          </a:p>
          <a:p>
            <a:pPr>
              <a:spcBef>
                <a:spcPts val="500"/>
              </a:spcBef>
            </a:pPr>
            <a:r>
              <a:rPr lang="en-US" altLang="en-US" dirty="0"/>
              <a:t>Humidity</a:t>
            </a:r>
          </a:p>
          <a:p>
            <a:pPr>
              <a:spcBef>
                <a:spcPts val="500"/>
              </a:spcBef>
            </a:pPr>
            <a:r>
              <a:rPr lang="en-US" altLang="en-US" dirty="0"/>
              <a:t>Cooling</a:t>
            </a:r>
          </a:p>
          <a:p>
            <a:pPr>
              <a:spcBef>
                <a:spcPts val="500"/>
              </a:spcBef>
            </a:pPr>
            <a:r>
              <a:rPr lang="en-US" altLang="en-US" dirty="0"/>
              <a:t>Access</a:t>
            </a:r>
          </a:p>
          <a:p>
            <a:pPr>
              <a:spcBef>
                <a:spcPts val="500"/>
              </a:spcBef>
            </a:pPr>
            <a:r>
              <a:rPr lang="en-US" altLang="en-US" dirty="0"/>
              <a:t>Expandability</a:t>
            </a:r>
          </a:p>
          <a:p>
            <a:pPr lvl="1"/>
            <a:endParaRPr lang="en-US" altLang="en-US"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the Telecommunications Room Location (2 of 2)</a:t>
            </a:r>
          </a:p>
        </p:txBody>
      </p:sp>
      <p:pic>
        <p:nvPicPr>
          <p:cNvPr id="67587" name="Picture 4" descr="Image shows an A/C duct in a small equipment closet.&#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8950" y="2514600"/>
            <a:ext cx="30861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Rectangle 3"/>
          <p:cNvSpPr>
            <a:spLocks noGrp="1" noChangeArrowheads="1"/>
          </p:cNvSpPr>
          <p:nvPr>
            <p:ph idx="1"/>
          </p:nvPr>
        </p:nvSpPr>
        <p:spPr>
          <a:xfrm>
            <a:off x="457200" y="5791200"/>
            <a:ext cx="8229600" cy="533400"/>
          </a:xfrm>
        </p:spPr>
        <p:txBody>
          <a:bodyPr/>
          <a:lstStyle/>
          <a:p>
            <a:pPr algn="ctr">
              <a:buFontTx/>
              <a:buNone/>
            </a:pPr>
            <a:r>
              <a:rPr lang="en-US" altLang="en-US" sz="2400" dirty="0"/>
              <a:t>Figure 5.28   An A/C duct cooling a telecommunications room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Cabling</a:t>
            </a:r>
          </a:p>
        </p:txBody>
      </p:sp>
      <p:sp>
        <p:nvSpPr>
          <p:cNvPr id="15362" name="Rectangle 3"/>
          <p:cNvSpPr>
            <a:spLocks noGrp="1" noChangeArrowheads="1"/>
          </p:cNvSpPr>
          <p:nvPr>
            <p:ph idx="1"/>
          </p:nvPr>
        </p:nvSpPr>
        <p:spPr/>
        <p:txBody>
          <a:bodyPr/>
          <a:lstStyle/>
          <a:p>
            <a:r>
              <a:rPr lang="en-US" altLang="en-US" b="1" u="sng" dirty="0">
                <a:effectLst>
                  <a:outerShdw blurRad="38100" dist="38100" dir="2700000" algn="tl">
                    <a:srgbClr val="000000">
                      <a:alpha val="43137"/>
                    </a:srgbClr>
                  </a:outerShdw>
                </a:effectLst>
              </a:rPr>
              <a:t>T</a:t>
            </a:r>
            <a:r>
              <a:rPr lang="en-US" altLang="en-US" dirty="0"/>
              <a:t>elecommunications </a:t>
            </a:r>
            <a:r>
              <a:rPr lang="en-US" altLang="en-US" b="1" u="sng" dirty="0">
                <a:effectLst>
                  <a:outerShdw blurRad="38100" dist="38100" dir="2700000" algn="tl">
                    <a:srgbClr val="000000">
                      <a:alpha val="43137"/>
                    </a:srgbClr>
                  </a:outerShdw>
                </a:effectLst>
              </a:rPr>
              <a:t>I</a:t>
            </a:r>
            <a:r>
              <a:rPr lang="en-US" altLang="en-US" dirty="0"/>
              <a:t>ndustry </a:t>
            </a:r>
            <a:r>
              <a:rPr lang="en-US" altLang="en-US" b="1" u="sng" dirty="0">
                <a:effectLst>
                  <a:outerShdw blurRad="38100" dist="38100" dir="2700000" algn="tl">
                    <a:srgbClr val="000000">
                      <a:alpha val="43137"/>
                    </a:srgbClr>
                  </a:outerShdw>
                </a:effectLst>
              </a:rPr>
              <a:t>A</a:t>
            </a:r>
            <a:r>
              <a:rPr lang="en-US" altLang="en-US" dirty="0"/>
              <a:t>ssociation/</a:t>
            </a:r>
            <a:r>
              <a:rPr lang="en-US" altLang="en-US" b="1" u="sng" dirty="0">
                <a:effectLst>
                  <a:outerShdw blurRad="38100" dist="38100" dir="2700000" algn="tl">
                    <a:srgbClr val="000000">
                      <a:alpha val="43137"/>
                    </a:srgbClr>
                  </a:outerShdw>
                </a:effectLst>
              </a:rPr>
              <a:t>E</a:t>
            </a:r>
            <a:r>
              <a:rPr lang="en-US" altLang="en-US" dirty="0"/>
              <a:t>lectronic </a:t>
            </a:r>
            <a:r>
              <a:rPr lang="en-US" altLang="en-US" b="1" u="sng" dirty="0">
                <a:effectLst>
                  <a:outerShdw blurRad="38100" dist="38100" dir="2700000" algn="tl">
                    <a:srgbClr val="000000">
                      <a:alpha val="43137"/>
                    </a:srgbClr>
                  </a:outerShdw>
                </a:effectLst>
              </a:rPr>
              <a:t>I</a:t>
            </a:r>
            <a:r>
              <a:rPr lang="en-US" altLang="en-US" dirty="0"/>
              <a:t>ndustries </a:t>
            </a:r>
            <a:r>
              <a:rPr lang="en-US" altLang="en-US" b="1" u="sng" dirty="0">
                <a:effectLst>
                  <a:outerShdw blurRad="38100" dist="38100" dir="2700000" algn="tl">
                    <a:srgbClr val="000000">
                      <a:alpha val="43137"/>
                    </a:srgbClr>
                  </a:outerShdw>
                </a:effectLst>
              </a:rPr>
              <a:t>A</a:t>
            </a:r>
            <a:r>
              <a:rPr lang="en-US" altLang="en-US" dirty="0"/>
              <a:t>lliance (TIA/EIA) sets standards for structured cabling</a:t>
            </a:r>
          </a:p>
          <a:p>
            <a:r>
              <a:rPr lang="en-US" altLang="en-US" dirty="0"/>
              <a:t>Details on every aspect of cabled network</a:t>
            </a:r>
          </a:p>
          <a:p>
            <a:pPr lvl="1"/>
            <a:r>
              <a:rPr lang="en-US" altLang="en-US" dirty="0"/>
              <a:t>Examples: type of cabling and position of wall </a:t>
            </a:r>
            <a:r>
              <a:rPr lang="en-US" altLang="en-US" dirty="0" smtClean="0"/>
              <a:t>outlets</a:t>
            </a:r>
          </a:p>
          <a:p>
            <a:pPr lvl="1"/>
            <a:endParaRPr lang="en-US" altLang="en-US" dirty="0"/>
          </a:p>
          <a:p>
            <a:pPr marL="457200" lvl="1" indent="0">
              <a:buNone/>
            </a:pPr>
            <a:r>
              <a:rPr lang="en-US" dirty="0"/>
              <a:t>EIA ceased operations on February 11, 2011</a:t>
            </a:r>
            <a:endParaRPr lang="en-US" altLang="en-US" dirty="0"/>
          </a:p>
          <a:p>
            <a:pPr lvl="1"/>
            <a:endParaRPr lang="en-US" altLang="en-US"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Pulling Cable (1 of 9)</a:t>
            </a:r>
          </a:p>
        </p:txBody>
      </p:sp>
      <p:sp>
        <p:nvSpPr>
          <p:cNvPr id="68610" name="Rectangle 3"/>
          <p:cNvSpPr>
            <a:spLocks noGrp="1" noChangeArrowheads="1"/>
          </p:cNvSpPr>
          <p:nvPr>
            <p:ph idx="1"/>
          </p:nvPr>
        </p:nvSpPr>
        <p:spPr>
          <a:xfrm>
            <a:off x="457200" y="1905000"/>
            <a:ext cx="8229600" cy="4267200"/>
          </a:xfrm>
        </p:spPr>
        <p:txBody>
          <a:bodyPr/>
          <a:lstStyle/>
          <a:p>
            <a:r>
              <a:rPr lang="en-US" altLang="en-US" dirty="0"/>
              <a:t>Requires two to three people</a:t>
            </a:r>
          </a:p>
          <a:p>
            <a:r>
              <a:rPr lang="en-US" altLang="en-US" dirty="0"/>
              <a:t>Start in telecommunications room and pull </a:t>
            </a:r>
            <a:br>
              <a:rPr lang="en-US" altLang="en-US" dirty="0"/>
            </a:br>
            <a:r>
              <a:rPr lang="en-US" altLang="en-US" dirty="0"/>
              <a:t>toward drops</a:t>
            </a:r>
          </a:p>
          <a:p>
            <a:r>
              <a:rPr lang="en-US" altLang="en-US" dirty="0"/>
              <a:t>Open drop ceiling and string via hooks or cable trays</a:t>
            </a:r>
          </a:p>
          <a:p>
            <a:r>
              <a:rPr lang="en-US" altLang="en-US" dirty="0"/>
              <a:t>Use correct tools</a:t>
            </a:r>
          </a:p>
          <a:p>
            <a:r>
              <a:rPr lang="en-US" altLang="en-US" dirty="0"/>
              <a:t>Hardest part: working around old cable installations in the ceiling</a:t>
            </a:r>
          </a:p>
          <a:p>
            <a:pPr lvl="1"/>
            <a:endParaRPr lang="en-US" altLang="en-US"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Pulling Cable (2 of 9)</a:t>
            </a:r>
          </a:p>
        </p:txBody>
      </p:sp>
      <p:pic>
        <p:nvPicPr>
          <p:cNvPr id="69635" name="Picture 4" descr="Image shows cable trays travelling above a drop ceil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7919" y="2417424"/>
            <a:ext cx="3848161" cy="288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3"/>
          <p:cNvSpPr>
            <a:spLocks noGrp="1" noChangeArrowheads="1"/>
          </p:cNvSpPr>
          <p:nvPr>
            <p:ph idx="1"/>
          </p:nvPr>
        </p:nvSpPr>
        <p:spPr>
          <a:xfrm>
            <a:off x="457200" y="5389898"/>
            <a:ext cx="8229600" cy="457200"/>
          </a:xfrm>
        </p:spPr>
        <p:txBody>
          <a:bodyPr/>
          <a:lstStyle/>
          <a:p>
            <a:pPr algn="ctr">
              <a:buFontTx/>
              <a:buNone/>
            </a:pPr>
            <a:r>
              <a:rPr lang="en-US" altLang="en-US" sz="2400" dirty="0"/>
              <a:t>Figure 5.29   Cable trays over a drop ceiling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Pulling Cable (3 of 9)</a:t>
            </a:r>
          </a:p>
        </p:txBody>
      </p:sp>
      <p:pic>
        <p:nvPicPr>
          <p:cNvPr id="71683" name="Picture 4" descr="Image displays multiple cable installations in a cei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286000"/>
            <a:ext cx="5943600" cy="294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2" name="Rectangle 3"/>
          <p:cNvSpPr>
            <a:spLocks noGrp="1" noChangeArrowheads="1"/>
          </p:cNvSpPr>
          <p:nvPr>
            <p:ph idx="1"/>
          </p:nvPr>
        </p:nvSpPr>
        <p:spPr>
          <a:xfrm>
            <a:off x="457200" y="5255520"/>
            <a:ext cx="8229600" cy="487837"/>
          </a:xfrm>
        </p:spPr>
        <p:txBody>
          <a:bodyPr/>
          <a:lstStyle/>
          <a:p>
            <a:pPr algn="ctr">
              <a:buFontTx/>
              <a:buNone/>
            </a:pPr>
            <a:r>
              <a:rPr lang="en-US" altLang="en-US" sz="2400" dirty="0"/>
              <a:t>Figure 5.30   Messy cabling nightmare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Pulling Cable (4 of 9)</a:t>
            </a:r>
            <a:endParaRPr lang="en-US" altLang="en-US" dirty="0"/>
          </a:p>
        </p:txBody>
      </p:sp>
      <p:sp>
        <p:nvSpPr>
          <p:cNvPr id="70658" name="Rectangle 3"/>
          <p:cNvSpPr>
            <a:spLocks noGrp="1" noChangeArrowheads="1"/>
          </p:cNvSpPr>
          <p:nvPr>
            <p:ph idx="1"/>
          </p:nvPr>
        </p:nvSpPr>
        <p:spPr>
          <a:xfrm>
            <a:off x="457200" y="2438400"/>
            <a:ext cx="8229600" cy="3962400"/>
          </a:xfrm>
        </p:spPr>
        <p:txBody>
          <a:bodyPr/>
          <a:lstStyle/>
          <a:p>
            <a:r>
              <a:rPr lang="en-US" altLang="en-US" dirty="0"/>
              <a:t>Follow local codes, TIA/EIA, and NEC</a:t>
            </a:r>
          </a:p>
          <a:p>
            <a:r>
              <a:rPr lang="en-US" altLang="en-US" dirty="0"/>
              <a:t>Vertical drops require a lot of skill</a:t>
            </a:r>
          </a:p>
          <a:p>
            <a:r>
              <a:rPr lang="en-US" altLang="en-US" dirty="0"/>
              <a:t>Install a low-voltage mounting bracket to </a:t>
            </a:r>
            <a:br>
              <a:rPr lang="en-US" altLang="en-US" dirty="0"/>
            </a:br>
            <a:r>
              <a:rPr lang="en-US" altLang="en-US" dirty="0"/>
              <a:t>hold faceplate </a:t>
            </a:r>
          </a:p>
          <a:p>
            <a:r>
              <a:rPr lang="en-US" altLang="en-US" dirty="0"/>
              <a:t>Use cable guides to </a:t>
            </a:r>
            <a:r>
              <a:rPr lang="en-US" dirty="0"/>
              <a:t>bring the cables down to the equipment rack</a:t>
            </a:r>
            <a:endParaRPr lang="en-US" alt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Pulling Cable (5 of 9)</a:t>
            </a:r>
            <a:endParaRPr lang="en-US" dirty="0"/>
          </a:p>
        </p:txBody>
      </p:sp>
      <p:pic>
        <p:nvPicPr>
          <p:cNvPr id="72707" name="Picture 4" descr="Image shows cables run neat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23" y="2654351"/>
            <a:ext cx="8254424"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6" name="Rectangle 3"/>
          <p:cNvSpPr>
            <a:spLocks noGrp="1" noChangeArrowheads="1"/>
          </p:cNvSpPr>
          <p:nvPr>
            <p:ph idx="1"/>
          </p:nvPr>
        </p:nvSpPr>
        <p:spPr>
          <a:xfrm>
            <a:off x="476865" y="5140171"/>
            <a:ext cx="8229600" cy="762000"/>
          </a:xfrm>
        </p:spPr>
        <p:txBody>
          <a:bodyPr/>
          <a:lstStyle/>
          <a:p>
            <a:pPr marL="0" indent="0" algn="ctr">
              <a:buFontTx/>
              <a:buNone/>
            </a:pPr>
            <a:r>
              <a:rPr lang="en-US" altLang="en-US" sz="2400" dirty="0"/>
              <a:t>Figure 5.31   Nicely run cables</a:t>
            </a:r>
          </a:p>
          <a:p>
            <a:pPr marL="0" indent="0" algn="ctr">
              <a:buFontTx/>
              <a:buNone/>
            </a:pPr>
            <a:r>
              <a:rPr lang="en-US" altLang="en-US" sz="2000" dirty="0"/>
              <a:t>(image is vertical in the book)</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Pulling Cable (6 of 9)</a:t>
            </a:r>
            <a:endParaRPr lang="en-US" dirty="0"/>
          </a:p>
        </p:txBody>
      </p:sp>
      <p:pic>
        <p:nvPicPr>
          <p:cNvPr id="74755" name="Picture 4" descr="Image shows a worker cutting a hole for a faceplat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3700" y="2209800"/>
            <a:ext cx="3276600" cy="329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Rectangle 3"/>
          <p:cNvSpPr>
            <a:spLocks noGrp="1" noChangeArrowheads="1"/>
          </p:cNvSpPr>
          <p:nvPr>
            <p:ph idx="1"/>
          </p:nvPr>
        </p:nvSpPr>
        <p:spPr>
          <a:xfrm>
            <a:off x="457200" y="5562600"/>
            <a:ext cx="8229600" cy="685800"/>
          </a:xfrm>
        </p:spPr>
        <p:txBody>
          <a:bodyPr/>
          <a:lstStyle/>
          <a:p>
            <a:pPr algn="ctr">
              <a:buFontTx/>
              <a:buNone/>
            </a:pPr>
            <a:r>
              <a:rPr lang="en-US" altLang="en-US" sz="2400" dirty="0"/>
              <a:t>Figure 5.32   Cutting a hole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Pulling Cable (7 of 9)</a:t>
            </a:r>
            <a:endParaRPr lang="en-US" dirty="0"/>
          </a:p>
        </p:txBody>
      </p:sp>
      <p:pic>
        <p:nvPicPr>
          <p:cNvPr id="75779" name="Picture 4" descr="Image shows a worker locating a dropped pull rope.&#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2286000"/>
            <a:ext cx="3352800" cy="325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Rectangle 3"/>
          <p:cNvSpPr>
            <a:spLocks noGrp="1" noChangeArrowheads="1"/>
          </p:cNvSpPr>
          <p:nvPr>
            <p:ph idx="1"/>
          </p:nvPr>
        </p:nvSpPr>
        <p:spPr>
          <a:xfrm>
            <a:off x="486697" y="5638800"/>
            <a:ext cx="8229600" cy="522572"/>
          </a:xfrm>
        </p:spPr>
        <p:txBody>
          <a:bodyPr/>
          <a:lstStyle/>
          <a:p>
            <a:pPr algn="ctr">
              <a:buFontTx/>
              <a:buNone/>
            </a:pPr>
            <a:r>
              <a:rPr lang="en-US" altLang="en-US" sz="2400" dirty="0"/>
              <a:t>Figure 5.33   Locating a dropped pull rope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Pulling Cable (8 of 9)</a:t>
            </a:r>
            <a:endParaRPr lang="en-US" dirty="0"/>
          </a:p>
        </p:txBody>
      </p:sp>
      <p:pic>
        <p:nvPicPr>
          <p:cNvPr id="76803" name="Picture 4" descr="Image shows a worker installing a mounting bracket.&#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362200"/>
            <a:ext cx="4419600" cy="299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2" name="Rectangle 3"/>
          <p:cNvSpPr>
            <a:spLocks noGrp="1" noChangeArrowheads="1"/>
          </p:cNvSpPr>
          <p:nvPr>
            <p:ph idx="1"/>
          </p:nvPr>
        </p:nvSpPr>
        <p:spPr>
          <a:xfrm>
            <a:off x="457200" y="5486400"/>
            <a:ext cx="8229600" cy="381000"/>
          </a:xfrm>
        </p:spPr>
        <p:txBody>
          <a:bodyPr/>
          <a:lstStyle/>
          <a:p>
            <a:pPr algn="ctr">
              <a:buFontTx/>
              <a:buNone/>
            </a:pPr>
            <a:r>
              <a:rPr lang="en-US" altLang="en-US" sz="2400" dirty="0"/>
              <a:t>Figure 5.34   Installing a mounting bracket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Pulling Cable (9 of 9)</a:t>
            </a:r>
            <a:endParaRPr lang="en-US" dirty="0"/>
          </a:p>
        </p:txBody>
      </p:sp>
      <p:pic>
        <p:nvPicPr>
          <p:cNvPr id="77827" name="Picture 4" descr="Image shows a typical installation using special cable guides to bring the cables down to the equipment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2362200"/>
            <a:ext cx="3657600" cy="307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3"/>
          <p:cNvSpPr>
            <a:spLocks noGrp="1" noChangeArrowheads="1"/>
          </p:cNvSpPr>
          <p:nvPr>
            <p:ph idx="1"/>
          </p:nvPr>
        </p:nvSpPr>
        <p:spPr>
          <a:xfrm>
            <a:off x="457200" y="5562600"/>
            <a:ext cx="8229600" cy="424016"/>
          </a:xfrm>
        </p:spPr>
        <p:txBody>
          <a:bodyPr/>
          <a:lstStyle/>
          <a:p>
            <a:pPr algn="ctr">
              <a:buFontTx/>
              <a:buNone/>
            </a:pPr>
            <a:r>
              <a:rPr lang="en-US" altLang="en-US" sz="2400" dirty="0"/>
              <a:t>Figure 5.35   End of cables guided to rack</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Connections (1 of 2)</a:t>
            </a:r>
          </a:p>
        </p:txBody>
      </p:sp>
      <p:sp>
        <p:nvSpPr>
          <p:cNvPr id="73730" name="Rectangle 3"/>
          <p:cNvSpPr>
            <a:spLocks noGrp="1" noChangeArrowheads="1"/>
          </p:cNvSpPr>
          <p:nvPr>
            <p:ph idx="1"/>
          </p:nvPr>
        </p:nvSpPr>
        <p:spPr/>
        <p:txBody>
          <a:bodyPr/>
          <a:lstStyle/>
          <a:p>
            <a:pPr eaLnBrk="1" hangingPunct="1"/>
            <a:r>
              <a:rPr lang="en-US" altLang="en-US" dirty="0">
                <a:latin typeface="Calibri" panose="020F0502020204030204" pitchFamily="34" charset="0"/>
              </a:rPr>
              <a:t>Connecting the work areas</a:t>
            </a:r>
            <a:endParaRPr lang="en-US" altLang="en-US" sz="3200" dirty="0"/>
          </a:p>
          <a:p>
            <a:pPr lvl="1" eaLnBrk="1" hangingPunct="1"/>
            <a:r>
              <a:rPr lang="en-US" altLang="en-US" sz="2800" dirty="0"/>
              <a:t>Crimp a wall jack to wire</a:t>
            </a:r>
          </a:p>
          <a:p>
            <a:pPr lvl="1" eaLnBrk="1" hangingPunct="1"/>
            <a:r>
              <a:rPr lang="en-US" altLang="en-US" sz="2800" dirty="0"/>
              <a:t>Mount the faceplate</a:t>
            </a:r>
          </a:p>
          <a:p>
            <a:pPr lvl="1" eaLnBrk="1" hangingPunct="1"/>
            <a:r>
              <a:rPr lang="en-US" altLang="en-US" sz="2800" dirty="0"/>
              <a:t>Fit the jack into the faceplate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143000"/>
            <a:ext cx="7848600" cy="4401205"/>
          </a:xfrm>
          <a:prstGeom prst="rect">
            <a:avLst/>
          </a:prstGeom>
        </p:spPr>
        <p:txBody>
          <a:bodyPr wrap="square">
            <a:spAutoFit/>
          </a:bodyPr>
          <a:lstStyle/>
          <a:p>
            <a:r>
              <a:rPr lang="en-US" sz="2000" b="1" dirty="0" smtClean="0"/>
              <a:t>What </a:t>
            </a:r>
            <a:r>
              <a:rPr lang="en-US" sz="2000" b="1" dirty="0"/>
              <a:t>does Telecommunications Industry Association (TIA) mean? </a:t>
            </a:r>
            <a:endParaRPr lang="en-US" sz="2000" b="1" dirty="0" smtClean="0"/>
          </a:p>
          <a:p>
            <a:endParaRPr lang="en-US" sz="2000" b="1" dirty="0"/>
          </a:p>
          <a:p>
            <a:r>
              <a:rPr lang="en-US" sz="2000" dirty="0"/>
              <a:t>The Telecommunications Industry Association (TIA) is a trade association which is accredited by the American National Standards Institute (ANSI) in order to develop industry standards for information and communication technologies (ICT) products such as cellular towers, </a:t>
            </a:r>
            <a:r>
              <a:rPr lang="en-US" sz="2000" dirty="0">
                <a:solidFill>
                  <a:srgbClr val="009900"/>
                </a:solidFill>
              </a:rPr>
              <a:t>data</a:t>
            </a:r>
            <a:r>
              <a:rPr lang="en-US" sz="2000" dirty="0"/>
              <a:t> terminals, VoIP devices, satellites, telephone terminal equipment and many more.</a:t>
            </a:r>
            <a:br>
              <a:rPr lang="en-US" sz="2000" dirty="0"/>
            </a:br>
            <a:r>
              <a:rPr lang="en-US" sz="2000" dirty="0"/>
              <a:t/>
            </a:r>
            <a:br>
              <a:rPr lang="en-US" sz="2000" dirty="0"/>
            </a:br>
            <a:r>
              <a:rPr lang="en-US" sz="2000" dirty="0"/>
              <a:t>TIA has members from all over the industry and currently represents nearly 400 different </a:t>
            </a:r>
            <a:r>
              <a:rPr lang="en-US" sz="2000" dirty="0">
                <a:solidFill>
                  <a:srgbClr val="009900"/>
                </a:solidFill>
              </a:rPr>
              <a:t>companies</a:t>
            </a:r>
            <a:r>
              <a:rPr lang="en-US" sz="2000" dirty="0" smtClean="0"/>
              <a:t>.</a:t>
            </a:r>
          </a:p>
          <a:p>
            <a:endParaRPr lang="en-US" sz="2000" dirty="0"/>
          </a:p>
          <a:p>
            <a:r>
              <a:rPr lang="en-US" sz="2000" dirty="0" smtClean="0"/>
              <a:t>TIA was a subdivision of EIA.</a:t>
            </a:r>
            <a:endParaRPr lang="en-US" sz="2000" dirty="0"/>
          </a:p>
        </p:txBody>
      </p:sp>
    </p:spTree>
    <p:extLst>
      <p:ext uri="{BB962C8B-B14F-4D97-AF65-F5344CB8AC3E}">
        <p14:creationId xmlns:p14="http://schemas.microsoft.com/office/powerpoint/2010/main" val="2155927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Connections (2 of 2)</a:t>
            </a:r>
          </a:p>
        </p:txBody>
      </p:sp>
      <p:pic>
        <p:nvPicPr>
          <p:cNvPr id="79875" name="Picture 4" descr="Image shows a worker crimping a j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7584" y="2298605"/>
            <a:ext cx="3348831" cy="349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Rectangle 3"/>
          <p:cNvSpPr>
            <a:spLocks noGrp="1" noChangeArrowheads="1"/>
          </p:cNvSpPr>
          <p:nvPr>
            <p:ph idx="1"/>
          </p:nvPr>
        </p:nvSpPr>
        <p:spPr>
          <a:xfrm>
            <a:off x="462116" y="5801347"/>
            <a:ext cx="8229600" cy="457200"/>
          </a:xfrm>
        </p:spPr>
        <p:txBody>
          <a:bodyPr/>
          <a:lstStyle/>
          <a:p>
            <a:pPr algn="ctr">
              <a:buFontTx/>
              <a:buNone/>
            </a:pPr>
            <a:r>
              <a:rPr lang="en-US" altLang="en-US" sz="2400" dirty="0"/>
              <a:t>Figure 5.36   Crimping a jack</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Calibri" panose="020F0502020204030204" pitchFamily="34" charset="0"/>
              </a:rPr>
              <a:t>Rolling Your Own Patch Cables (1 of 7) </a:t>
            </a:r>
            <a:br>
              <a:rPr lang="en-US" altLang="en-US" dirty="0">
                <a:latin typeface="Calibri" panose="020F0502020204030204" pitchFamily="34" charset="0"/>
              </a:rPr>
            </a:br>
            <a:endParaRPr lang="en-US" dirty="0"/>
          </a:p>
        </p:txBody>
      </p:sp>
      <p:sp>
        <p:nvSpPr>
          <p:cNvPr id="78850" name="Rectangle 3"/>
          <p:cNvSpPr>
            <a:spLocks noGrp="1" noChangeArrowheads="1"/>
          </p:cNvSpPr>
          <p:nvPr>
            <p:ph idx="1"/>
          </p:nvPr>
        </p:nvSpPr>
        <p:spPr/>
        <p:txBody>
          <a:bodyPr/>
          <a:lstStyle/>
          <a:p>
            <a:pPr eaLnBrk="1" hangingPunct="1"/>
            <a:r>
              <a:rPr lang="en-US" altLang="en-US" sz="3200" dirty="0">
                <a:latin typeface="Calibri" panose="020F0502020204030204" pitchFamily="34" charset="0"/>
              </a:rPr>
              <a:t>Use stranded UTP cable matching the CAT level of the horizontal runs</a:t>
            </a:r>
          </a:p>
          <a:p>
            <a:pPr eaLnBrk="1" hangingPunct="1"/>
            <a:r>
              <a:rPr lang="en-US" altLang="en-US" sz="3200" dirty="0">
                <a:latin typeface="Calibri" panose="020F0502020204030204" pitchFamily="34" charset="0"/>
              </a:rPr>
              <a:t>Use a special crimp for stranded cable</a:t>
            </a:r>
          </a:p>
          <a:p>
            <a:pPr lvl="1" eaLnBrk="1" hangingPunct="1"/>
            <a:r>
              <a:rPr lang="en-US" altLang="en-US" sz="2800" dirty="0">
                <a:latin typeface="Calibri" panose="020F0502020204030204" pitchFamily="34" charset="0"/>
              </a:rPr>
              <a:t>RJ-45 crimper with built-in stripper</a:t>
            </a:r>
          </a:p>
          <a:p>
            <a:pPr lvl="1" eaLnBrk="1" hangingPunct="1"/>
            <a:r>
              <a:rPr lang="en-US" altLang="en-US" dirty="0">
                <a:latin typeface="Calibri" panose="020F0502020204030204" pitchFamily="34" charset="0"/>
              </a:rPr>
              <a:t>W</a:t>
            </a:r>
            <a:r>
              <a:rPr lang="en-US" altLang="en-US" sz="2800" dirty="0">
                <a:latin typeface="Calibri" panose="020F0502020204030204" pitchFamily="34" charset="0"/>
              </a:rPr>
              <a:t>ire snips</a:t>
            </a:r>
          </a:p>
          <a:p>
            <a:pPr lvl="1" eaLnBrk="1" hangingPunct="1"/>
            <a:r>
              <a:rPr lang="en-US" altLang="en-US" sz="2800" dirty="0">
                <a:latin typeface="Calibri" panose="020F0502020204030204" pitchFamily="34" charset="0"/>
              </a:rPr>
              <a:t>See step-by-step instructions and F</a:t>
            </a:r>
            <a:r>
              <a:rPr lang="en-US" altLang="en-US" dirty="0">
                <a:latin typeface="Calibri" panose="020F0502020204030204" pitchFamily="34" charset="0"/>
              </a:rPr>
              <a:t>igures 5.37 through 5.42 in</a:t>
            </a:r>
            <a:r>
              <a:rPr lang="en-US" altLang="en-US" sz="2800" dirty="0">
                <a:latin typeface="Calibri" panose="020F0502020204030204" pitchFamily="34" charset="0"/>
              </a:rPr>
              <a:t> the text</a:t>
            </a:r>
          </a:p>
          <a:p>
            <a:pPr lvl="1" eaLnBrk="1" hangingPunct="1"/>
            <a:endParaRPr lang="en-US" altLang="en-US" sz="2800" dirty="0"/>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Your Own Patch Cables (2 of 7) </a:t>
            </a:r>
            <a:br>
              <a:rPr lang="en-US" dirty="0"/>
            </a:br>
            <a:endParaRPr lang="en-US" dirty="0"/>
          </a:p>
        </p:txBody>
      </p:sp>
      <p:pic>
        <p:nvPicPr>
          <p:cNvPr id="80899" name="Picture 4" descr="Image shows an RJ-45 crimper with built-in wire stripper and a pair of wire sni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209800"/>
            <a:ext cx="3730326" cy="346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Rectangle 3"/>
          <p:cNvSpPr>
            <a:spLocks noGrp="1" noChangeArrowheads="1"/>
          </p:cNvSpPr>
          <p:nvPr>
            <p:ph idx="1"/>
          </p:nvPr>
        </p:nvSpPr>
        <p:spPr>
          <a:xfrm>
            <a:off x="457200" y="5715000"/>
            <a:ext cx="8229600" cy="457200"/>
          </a:xfrm>
        </p:spPr>
        <p:txBody>
          <a:bodyPr/>
          <a:lstStyle/>
          <a:p>
            <a:pPr algn="ctr">
              <a:buFontTx/>
              <a:buNone/>
            </a:pPr>
            <a:r>
              <a:rPr lang="en-US" altLang="en-US" sz="2400" dirty="0"/>
              <a:t>Figure 5.37   Crimper and snips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Your Own Patch Cables (3 of 7) </a:t>
            </a:r>
            <a:br>
              <a:rPr lang="en-US" dirty="0"/>
            </a:br>
            <a:endParaRPr lang="en-US" dirty="0"/>
          </a:p>
        </p:txBody>
      </p:sp>
      <p:pic>
        <p:nvPicPr>
          <p:cNvPr id="81923" name="Picture 4" descr="Image shows a properly stripped c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999" y="2022986"/>
            <a:ext cx="4390001" cy="35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3"/>
          <p:cNvSpPr>
            <a:spLocks noGrp="1" noChangeArrowheads="1"/>
          </p:cNvSpPr>
          <p:nvPr>
            <p:ph idx="1"/>
          </p:nvPr>
        </p:nvSpPr>
        <p:spPr>
          <a:xfrm>
            <a:off x="457200" y="5648954"/>
            <a:ext cx="8229600" cy="751845"/>
          </a:xfrm>
        </p:spPr>
        <p:txBody>
          <a:bodyPr/>
          <a:lstStyle/>
          <a:p>
            <a:pPr algn="ctr">
              <a:buFontTx/>
              <a:buNone/>
            </a:pPr>
            <a:r>
              <a:rPr lang="en-US" altLang="en-US" sz="2400" dirty="0"/>
              <a:t>Figure 5.38   Properly stripped cable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Your Own Patch Cables (4 of 7) </a:t>
            </a:r>
            <a:br>
              <a:rPr lang="en-US" dirty="0"/>
            </a:br>
            <a:endParaRPr lang="en-US" dirty="0"/>
          </a:p>
        </p:txBody>
      </p:sp>
      <p:pic>
        <p:nvPicPr>
          <p:cNvPr id="82947" name="Picture 4" descr="Image shows individual strands being inserted.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233006"/>
            <a:ext cx="4419600" cy="332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Rectangle 3"/>
          <p:cNvSpPr>
            <a:spLocks noGrp="1" noChangeArrowheads="1"/>
          </p:cNvSpPr>
          <p:nvPr>
            <p:ph idx="1"/>
          </p:nvPr>
        </p:nvSpPr>
        <p:spPr>
          <a:xfrm>
            <a:off x="457200" y="5738206"/>
            <a:ext cx="8229600" cy="533400"/>
          </a:xfrm>
        </p:spPr>
        <p:txBody>
          <a:bodyPr/>
          <a:lstStyle/>
          <a:p>
            <a:pPr algn="ctr">
              <a:buFontTx/>
              <a:buNone/>
            </a:pPr>
            <a:r>
              <a:rPr lang="en-US" altLang="en-US" sz="2400" dirty="0"/>
              <a:t>Figure 5.39   Inserting the individual strands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Your Own Patch Cables (5 of 7) </a:t>
            </a:r>
            <a:br>
              <a:rPr lang="en-US" dirty="0"/>
            </a:br>
            <a:endParaRPr lang="en-US" dirty="0"/>
          </a:p>
        </p:txBody>
      </p:sp>
      <p:pic>
        <p:nvPicPr>
          <p:cNvPr id="83971" name="Picture 4" descr="Image shows a cable being crimp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057400"/>
            <a:ext cx="3987560" cy="360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Rectangle 3"/>
          <p:cNvSpPr>
            <a:spLocks noGrp="1" noChangeArrowheads="1"/>
          </p:cNvSpPr>
          <p:nvPr>
            <p:ph idx="1"/>
          </p:nvPr>
        </p:nvSpPr>
        <p:spPr>
          <a:xfrm>
            <a:off x="457200" y="5715000"/>
            <a:ext cx="8229600" cy="685800"/>
          </a:xfrm>
        </p:spPr>
        <p:txBody>
          <a:bodyPr/>
          <a:lstStyle/>
          <a:p>
            <a:pPr algn="ctr">
              <a:buFontTx/>
              <a:buNone/>
            </a:pPr>
            <a:r>
              <a:rPr lang="en-US" altLang="en-US" sz="2400" dirty="0"/>
              <a:t>Figure 5.40   Crimping the cable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Your Own Patch Cables (6 of 7) </a:t>
            </a:r>
            <a:br>
              <a:rPr lang="en-US" dirty="0"/>
            </a:br>
            <a:endParaRPr lang="en-US" dirty="0"/>
          </a:p>
        </p:txBody>
      </p:sp>
      <p:pic>
        <p:nvPicPr>
          <p:cNvPr id="84995" name="Picture 4" descr="Image shows a properly crimped c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9850" y="2086897"/>
            <a:ext cx="3924300" cy="347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4" name="Rectangle 3" descr="&#10;"/>
          <p:cNvSpPr>
            <a:spLocks noGrp="1" noChangeArrowheads="1"/>
          </p:cNvSpPr>
          <p:nvPr>
            <p:ph idx="1"/>
          </p:nvPr>
        </p:nvSpPr>
        <p:spPr>
          <a:xfrm>
            <a:off x="457200" y="5623352"/>
            <a:ext cx="8229600" cy="484939"/>
          </a:xfrm>
        </p:spPr>
        <p:txBody>
          <a:bodyPr/>
          <a:lstStyle/>
          <a:p>
            <a:pPr algn="ctr">
              <a:buFontTx/>
              <a:buNone/>
            </a:pPr>
            <a:r>
              <a:rPr lang="en-US" altLang="en-US" sz="2400" dirty="0"/>
              <a:t>Figure 5.41   Properly crimped cable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Your Own Patch Cables (7 of 7) </a:t>
            </a:r>
            <a:br>
              <a:rPr lang="en-US" dirty="0"/>
            </a:br>
            <a:endParaRPr lang="en-US" dirty="0"/>
          </a:p>
        </p:txBody>
      </p:sp>
      <p:pic>
        <p:nvPicPr>
          <p:cNvPr id="86019" name="Picture 4" descr="Image shows a boot being added.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8900" y="2170883"/>
            <a:ext cx="3886200" cy="365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Rectangle 3"/>
          <p:cNvSpPr>
            <a:spLocks noGrp="1" noChangeArrowheads="1"/>
          </p:cNvSpPr>
          <p:nvPr>
            <p:ph idx="1"/>
          </p:nvPr>
        </p:nvSpPr>
        <p:spPr>
          <a:xfrm>
            <a:off x="457200" y="5934780"/>
            <a:ext cx="8229600" cy="388186"/>
          </a:xfrm>
        </p:spPr>
        <p:txBody>
          <a:bodyPr/>
          <a:lstStyle/>
          <a:p>
            <a:pPr algn="ctr">
              <a:buFontTx/>
              <a:buNone/>
            </a:pPr>
            <a:r>
              <a:rPr lang="en-US" altLang="en-US" sz="2400" dirty="0"/>
              <a:t>Figure 5.42   Adding a boot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Connecting the Patch Panels (1 of 3)</a:t>
            </a:r>
            <a:br>
              <a:rPr lang="en-US" altLang="en-US" dirty="0"/>
            </a:br>
            <a:endParaRPr lang="en-US" dirty="0"/>
          </a:p>
        </p:txBody>
      </p:sp>
      <p:sp>
        <p:nvSpPr>
          <p:cNvPr id="87042" name="Rectangle 3"/>
          <p:cNvSpPr>
            <a:spLocks noGrp="1" noChangeArrowheads="1"/>
          </p:cNvSpPr>
          <p:nvPr>
            <p:ph idx="1"/>
          </p:nvPr>
        </p:nvSpPr>
        <p:spPr/>
        <p:txBody>
          <a:bodyPr/>
          <a:lstStyle/>
          <a:p>
            <a:r>
              <a:rPr lang="en-US" altLang="en-US" dirty="0"/>
              <a:t>Incorporate good cable management</a:t>
            </a:r>
          </a:p>
          <a:p>
            <a:r>
              <a:rPr lang="en-US" altLang="en-US" dirty="0"/>
              <a:t>Plastic D-rings guide patch cables neatly</a:t>
            </a:r>
          </a:p>
          <a:p>
            <a:r>
              <a:rPr lang="en-US" altLang="en-US" dirty="0"/>
              <a:t>Finger boxes guide individual cables</a:t>
            </a:r>
          </a:p>
          <a:p>
            <a:r>
              <a:rPr lang="en-US" altLang="en-US" dirty="0"/>
              <a:t>Organize to mirror the network layout</a:t>
            </a:r>
          </a:p>
          <a:p>
            <a:pPr lvl="1"/>
            <a:r>
              <a:rPr lang="en-US" altLang="en-US" dirty="0"/>
              <a:t>Physical or logical layout</a:t>
            </a:r>
          </a:p>
          <a:p>
            <a:r>
              <a:rPr lang="en-US" altLang="en-US" dirty="0"/>
              <a:t>Document everything clearly and carefully</a:t>
            </a:r>
          </a:p>
          <a:p>
            <a:pPr lvl="2"/>
            <a:endParaRPr lang="en-US" altLang="en-US" dirty="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Patch Panels (2 of 3)</a:t>
            </a:r>
            <a:br>
              <a:rPr lang="en-US" dirty="0"/>
            </a:br>
            <a:endParaRPr lang="en-US" dirty="0"/>
          </a:p>
        </p:txBody>
      </p:sp>
      <p:pic>
        <p:nvPicPr>
          <p:cNvPr id="88067" name="Picture 4" descr="Image shows the front of a small network’s equipment rack with a mess of cable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2057400"/>
            <a:ext cx="2562225" cy="3613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Rectangle 3"/>
          <p:cNvSpPr>
            <a:spLocks noGrp="1" noChangeArrowheads="1"/>
          </p:cNvSpPr>
          <p:nvPr>
            <p:ph idx="1"/>
          </p:nvPr>
        </p:nvSpPr>
        <p:spPr>
          <a:xfrm>
            <a:off x="442912" y="5671174"/>
            <a:ext cx="8229600" cy="457200"/>
          </a:xfrm>
        </p:spPr>
        <p:txBody>
          <a:bodyPr/>
          <a:lstStyle/>
          <a:p>
            <a:pPr algn="ctr">
              <a:buFontTx/>
              <a:buNone/>
            </a:pPr>
            <a:r>
              <a:rPr lang="en-US" altLang="en-US" sz="2400" dirty="0"/>
              <a:t>Figure 5.43   Bad cable management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Goal of Structured Cabling</a:t>
            </a:r>
          </a:p>
        </p:txBody>
      </p:sp>
      <p:sp>
        <p:nvSpPr>
          <p:cNvPr id="16386" name="Rectangle 3"/>
          <p:cNvSpPr>
            <a:spLocks noGrp="1" noChangeArrowheads="1"/>
          </p:cNvSpPr>
          <p:nvPr>
            <p:ph idx="1"/>
          </p:nvPr>
        </p:nvSpPr>
        <p:spPr/>
        <p:txBody>
          <a:bodyPr/>
          <a:lstStyle/>
          <a:p>
            <a:r>
              <a:rPr lang="en-US" altLang="en-US" dirty="0"/>
              <a:t>Create a safe, reliable cabling infrastructure</a:t>
            </a:r>
          </a:p>
          <a:p>
            <a:pPr lvl="1"/>
            <a:r>
              <a:rPr lang="en-US" altLang="en-US" dirty="0"/>
              <a:t>Networks</a:t>
            </a:r>
          </a:p>
          <a:p>
            <a:pPr lvl="1"/>
            <a:r>
              <a:rPr lang="en-US" altLang="en-US" dirty="0"/>
              <a:t>Telephone</a:t>
            </a:r>
          </a:p>
          <a:p>
            <a:pPr lvl="1"/>
            <a:r>
              <a:rPr lang="en-US" altLang="en-US" dirty="0"/>
              <a:t>Video</a:t>
            </a:r>
          </a:p>
          <a:p>
            <a:pPr lvl="1"/>
            <a:r>
              <a:rPr lang="en-US" altLang="en-US" dirty="0"/>
              <a:t>Anything that needs low-power, distributed cabling</a:t>
            </a:r>
          </a:p>
          <a:p>
            <a:pPr lvl="1"/>
            <a:endParaRPr lang="en-US" altLang="en-US" dirty="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Connecting the Patch Panels (3 of 3)</a:t>
            </a:r>
            <a:br>
              <a:rPr lang="en-US" dirty="0"/>
            </a:br>
            <a:endParaRPr lang="en-US" dirty="0"/>
          </a:p>
        </p:txBody>
      </p:sp>
      <p:pic>
        <p:nvPicPr>
          <p:cNvPr id="2" name="Picture 1" descr="Image shows a rack using good cable management; patch cables are well secured using cable-management hardwa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262" y="2084439"/>
            <a:ext cx="1903476" cy="3388978"/>
          </a:xfrm>
          <a:prstGeom prst="rect">
            <a:avLst/>
          </a:prstGeom>
        </p:spPr>
      </p:pic>
      <p:sp>
        <p:nvSpPr>
          <p:cNvPr id="89090" name="Rectangle 3"/>
          <p:cNvSpPr>
            <a:spLocks noGrp="1" noChangeArrowheads="1"/>
          </p:cNvSpPr>
          <p:nvPr>
            <p:ph idx="1"/>
          </p:nvPr>
        </p:nvSpPr>
        <p:spPr>
          <a:xfrm>
            <a:off x="457200" y="5502914"/>
            <a:ext cx="8229600" cy="408499"/>
          </a:xfrm>
        </p:spPr>
        <p:txBody>
          <a:bodyPr/>
          <a:lstStyle/>
          <a:p>
            <a:pPr algn="ctr">
              <a:buFontTx/>
              <a:buNone/>
            </a:pPr>
            <a:r>
              <a:rPr lang="en-US" altLang="en-US" sz="2400" dirty="0"/>
              <a:t>Figure 5.44   Good cable management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Calibri" panose="020F0502020204030204" pitchFamily="34" charset="0"/>
              </a:rPr>
              <a:t>Testing the Cable Runs</a:t>
            </a:r>
            <a:br>
              <a:rPr lang="en-US" altLang="en-US" dirty="0">
                <a:latin typeface="Calibri" panose="020F0502020204030204" pitchFamily="34" charset="0"/>
              </a:rPr>
            </a:br>
            <a:endParaRPr lang="en-US" dirty="0"/>
          </a:p>
        </p:txBody>
      </p:sp>
      <p:sp>
        <p:nvSpPr>
          <p:cNvPr id="90114" name="Rectangle 3"/>
          <p:cNvSpPr>
            <a:spLocks noGrp="1" noChangeArrowheads="1"/>
          </p:cNvSpPr>
          <p:nvPr>
            <p:ph idx="1"/>
          </p:nvPr>
        </p:nvSpPr>
        <p:spPr/>
        <p:txBody>
          <a:bodyPr/>
          <a:lstStyle/>
          <a:p>
            <a:pPr eaLnBrk="1" hangingPunct="1">
              <a:lnSpc>
                <a:spcPct val="90000"/>
              </a:lnSpc>
            </a:pPr>
            <a:r>
              <a:rPr lang="en-US" altLang="en-US" sz="3200" dirty="0">
                <a:latin typeface="Calibri" panose="020F0502020204030204" pitchFamily="34" charset="0"/>
              </a:rPr>
              <a:t>Verify each cable run can handle the network speed</a:t>
            </a:r>
          </a:p>
          <a:p>
            <a:pPr eaLnBrk="1" hangingPunct="1">
              <a:lnSpc>
                <a:spcPct val="90000"/>
              </a:lnSpc>
            </a:pPr>
            <a:r>
              <a:rPr lang="en-US" altLang="en-US" dirty="0">
                <a:latin typeface="Calibri" panose="020F0502020204030204" pitchFamily="34" charset="0"/>
              </a:rPr>
              <a:t>T</a:t>
            </a:r>
            <a:r>
              <a:rPr lang="en-US" altLang="en-US" sz="3200" dirty="0">
                <a:latin typeface="Calibri" panose="020F0502020204030204" pitchFamily="34" charset="0"/>
              </a:rPr>
              <a:t>esting tools</a:t>
            </a:r>
          </a:p>
          <a:p>
            <a:pPr lvl="1" eaLnBrk="1" hangingPunct="1">
              <a:lnSpc>
                <a:spcPct val="90000"/>
              </a:lnSpc>
            </a:pPr>
            <a:r>
              <a:rPr lang="en-US" altLang="en-US" sz="2800" dirty="0">
                <a:latin typeface="Calibri" panose="020F0502020204030204" pitchFamily="34" charset="0"/>
              </a:rPr>
              <a:t>Advanced tools cost $5,000 to $10,000</a:t>
            </a:r>
          </a:p>
          <a:p>
            <a:pPr lvl="1" eaLnBrk="1" hangingPunct="1">
              <a:lnSpc>
                <a:spcPct val="90000"/>
              </a:lnSpc>
            </a:pPr>
            <a:r>
              <a:rPr lang="en-US" altLang="en-US" sz="2800" dirty="0">
                <a:latin typeface="Calibri" panose="020F0502020204030204" pitchFamily="34" charset="0"/>
              </a:rPr>
              <a:t>Lower-end tools work for basic network testing</a:t>
            </a:r>
          </a:p>
          <a:p>
            <a:pPr lvl="2" eaLnBrk="1" hangingPunct="1">
              <a:lnSpc>
                <a:spcPct val="90000"/>
              </a:lnSpc>
            </a:pPr>
            <a:endParaRPr lang="en-US" altLang="en-US" sz="2400" dirty="0"/>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Copper Challenges</a:t>
            </a:r>
          </a:p>
        </p:txBody>
      </p:sp>
      <p:sp>
        <p:nvSpPr>
          <p:cNvPr id="2" name="Content Placeholder 1"/>
          <p:cNvSpPr>
            <a:spLocks noGrp="1"/>
          </p:cNvSpPr>
          <p:nvPr>
            <p:ph idx="1"/>
          </p:nvPr>
        </p:nvSpPr>
        <p:spPr/>
        <p:txBody>
          <a:bodyPr/>
          <a:lstStyle/>
          <a:p>
            <a:pPr eaLnBrk="1" hangingPunct="1">
              <a:lnSpc>
                <a:spcPct val="90000"/>
              </a:lnSpc>
            </a:pPr>
            <a:r>
              <a:rPr lang="en-US" altLang="en-US" dirty="0">
                <a:latin typeface="Calibri" panose="020F0502020204030204" pitchFamily="34" charset="0"/>
              </a:rPr>
              <a:t>Checking a potentially bad copper cable</a:t>
            </a:r>
          </a:p>
          <a:p>
            <a:pPr lvl="1" eaLnBrk="1" hangingPunct="1">
              <a:lnSpc>
                <a:spcPct val="90000"/>
              </a:lnSpc>
            </a:pPr>
            <a:r>
              <a:rPr lang="en-US" altLang="en-US" dirty="0">
                <a:latin typeface="Calibri" panose="020F0502020204030204" pitchFamily="34" charset="0"/>
              </a:rPr>
              <a:t>Examine length of the cable</a:t>
            </a:r>
          </a:p>
          <a:p>
            <a:pPr lvl="1" eaLnBrk="1" hangingPunct="1">
              <a:lnSpc>
                <a:spcPct val="90000"/>
              </a:lnSpc>
            </a:pPr>
            <a:r>
              <a:rPr lang="en-US" altLang="en-US" dirty="0">
                <a:latin typeface="Calibri" panose="020F0502020204030204" pitchFamily="34" charset="0"/>
              </a:rPr>
              <a:t>Look for broken or shorted wires</a:t>
            </a:r>
          </a:p>
          <a:p>
            <a:pPr lvl="1" eaLnBrk="1" hangingPunct="1">
              <a:lnSpc>
                <a:spcPct val="90000"/>
              </a:lnSpc>
            </a:pPr>
            <a:r>
              <a:rPr lang="en-US" altLang="en-US" dirty="0">
                <a:latin typeface="Calibri" panose="020F0502020204030204" pitchFamily="34" charset="0"/>
              </a:rPr>
              <a:t>Locate the point of the break</a:t>
            </a:r>
          </a:p>
          <a:p>
            <a:pPr lvl="1" eaLnBrk="1" hangingPunct="1">
              <a:lnSpc>
                <a:spcPct val="90000"/>
              </a:lnSpc>
            </a:pPr>
            <a:r>
              <a:rPr lang="en-US" altLang="en-US" dirty="0">
                <a:latin typeface="Calibri" panose="020F0502020204030204" pitchFamily="34" charset="0"/>
              </a:rPr>
              <a:t>Determine whether wires are terminated in </a:t>
            </a:r>
            <a:br>
              <a:rPr lang="en-US" altLang="en-US" dirty="0">
                <a:latin typeface="Calibri" panose="020F0502020204030204" pitchFamily="34" charset="0"/>
              </a:rPr>
            </a:br>
            <a:r>
              <a:rPr lang="en-US" altLang="en-US" dirty="0">
                <a:latin typeface="Calibri" panose="020F0502020204030204" pitchFamily="34" charset="0"/>
              </a:rPr>
              <a:t>the correct place</a:t>
            </a:r>
          </a:p>
          <a:p>
            <a:pPr lvl="1" eaLnBrk="1" hangingPunct="1">
              <a:lnSpc>
                <a:spcPct val="90000"/>
              </a:lnSpc>
            </a:pPr>
            <a:r>
              <a:rPr lang="en-US" altLang="en-US" dirty="0">
                <a:latin typeface="Calibri" panose="020F0502020204030204" pitchFamily="34" charset="0"/>
              </a:rPr>
              <a:t>Locate electrical or radio interference</a:t>
            </a:r>
          </a:p>
          <a:p>
            <a:pPr lvl="1" eaLnBrk="1" hangingPunct="1">
              <a:lnSpc>
                <a:spcPct val="90000"/>
              </a:lnSpc>
            </a:pPr>
            <a:r>
              <a:rPr lang="en-US" altLang="en-US" dirty="0">
                <a:latin typeface="Calibri" panose="020F0502020204030204" pitchFamily="34" charset="0"/>
              </a:rPr>
              <a:t>Test for crosstalk</a:t>
            </a:r>
          </a:p>
          <a:p>
            <a:pPr marL="0" indent="0">
              <a:buNone/>
            </a:pPr>
            <a:endParaRPr lang="en-US" dirty="0"/>
          </a:p>
        </p:txBody>
      </p:sp>
    </p:spTree>
    <p:extLst>
      <p:ext uri="{BB962C8B-B14F-4D97-AF65-F5344CB8AC3E}">
        <p14:creationId xmlns:p14="http://schemas.microsoft.com/office/powerpoint/2010/main" val="9382777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Use (1 of 5)</a:t>
            </a:r>
          </a:p>
        </p:txBody>
      </p:sp>
      <p:sp>
        <p:nvSpPr>
          <p:cNvPr id="91138" name="Rectangle 3"/>
          <p:cNvSpPr>
            <a:spLocks noGrp="1" noChangeArrowheads="1"/>
          </p:cNvSpPr>
          <p:nvPr>
            <p:ph idx="1"/>
          </p:nvPr>
        </p:nvSpPr>
        <p:spPr/>
        <p:txBody>
          <a:bodyPr/>
          <a:lstStyle/>
          <a:p>
            <a:r>
              <a:rPr lang="en-US" altLang="en-US" dirty="0"/>
              <a:t>Cable tester</a:t>
            </a:r>
          </a:p>
          <a:p>
            <a:pPr lvl="1"/>
            <a:r>
              <a:rPr lang="en-US" altLang="en-US" dirty="0"/>
              <a:t>Verifies cable and terminated ends are correct</a:t>
            </a:r>
          </a:p>
          <a:p>
            <a:pPr lvl="1"/>
            <a:r>
              <a:rPr lang="en-US" altLang="en-US" dirty="0"/>
              <a:t>At the low-end: simple continuity testers</a:t>
            </a:r>
          </a:p>
          <a:p>
            <a:pPr lvl="1"/>
            <a:r>
              <a:rPr lang="en-US" altLang="en-US" dirty="0"/>
              <a:t>Better testers run wiremap test to pick up shorts, </a:t>
            </a:r>
            <a:br>
              <a:rPr lang="en-US" altLang="en-US" dirty="0"/>
            </a:br>
            <a:r>
              <a:rPr lang="en-US" altLang="en-US" dirty="0"/>
              <a:t>crossed wires, and more</a:t>
            </a:r>
          </a:p>
          <a:p>
            <a:r>
              <a:rPr lang="en-US" altLang="en-US" dirty="0"/>
              <a:t>Continuity tester</a:t>
            </a:r>
          </a:p>
          <a:p>
            <a:pPr lvl="1"/>
            <a:r>
              <a:rPr lang="en-US" altLang="en-US" dirty="0"/>
              <a:t>Multimeter</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Use (2 of 5)</a:t>
            </a:r>
          </a:p>
        </p:txBody>
      </p:sp>
      <p:pic>
        <p:nvPicPr>
          <p:cNvPr id="92163" name="Picture 4" descr="Image displays a continuity tes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6500" y="2286000"/>
            <a:ext cx="4191000" cy="310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Rectangle 3"/>
          <p:cNvSpPr>
            <a:spLocks noGrp="1" noChangeArrowheads="1"/>
          </p:cNvSpPr>
          <p:nvPr>
            <p:ph idx="1"/>
          </p:nvPr>
        </p:nvSpPr>
        <p:spPr>
          <a:xfrm>
            <a:off x="457200" y="5619330"/>
            <a:ext cx="8229600" cy="457200"/>
          </a:xfrm>
        </p:spPr>
        <p:txBody>
          <a:bodyPr/>
          <a:lstStyle/>
          <a:p>
            <a:pPr algn="ctr">
              <a:buFontTx/>
              <a:buNone/>
            </a:pPr>
            <a:r>
              <a:rPr lang="en-US" altLang="en-US" sz="2400" dirty="0"/>
              <a:t>Figure 5.45   Continuity tester</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Use (3 of 5)</a:t>
            </a:r>
          </a:p>
        </p:txBody>
      </p:sp>
      <p:pic>
        <p:nvPicPr>
          <p:cNvPr id="93187" name="Picture 4" descr="Image displays a multimete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0909" y="2088803"/>
            <a:ext cx="3822182" cy="354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3"/>
          <p:cNvSpPr>
            <a:spLocks noGrp="1" noChangeArrowheads="1"/>
          </p:cNvSpPr>
          <p:nvPr>
            <p:ph idx="1"/>
          </p:nvPr>
        </p:nvSpPr>
        <p:spPr>
          <a:xfrm>
            <a:off x="457200" y="5670203"/>
            <a:ext cx="8229600" cy="533400"/>
          </a:xfrm>
        </p:spPr>
        <p:txBody>
          <a:bodyPr/>
          <a:lstStyle/>
          <a:p>
            <a:pPr algn="ctr">
              <a:buFontTx/>
              <a:buNone/>
            </a:pPr>
            <a:r>
              <a:rPr lang="en-US" altLang="en-US" sz="2400" dirty="0"/>
              <a:t>Figure 5.46   Multimeter</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Use (4 of 5)</a:t>
            </a:r>
          </a:p>
        </p:txBody>
      </p:sp>
      <p:sp>
        <p:nvSpPr>
          <p:cNvPr id="94210" name="Rectangle 3"/>
          <p:cNvSpPr>
            <a:spLocks noGrp="1" noChangeArrowheads="1"/>
          </p:cNvSpPr>
          <p:nvPr>
            <p:ph idx="1"/>
          </p:nvPr>
        </p:nvSpPr>
        <p:spPr/>
        <p:txBody>
          <a:bodyPr/>
          <a:lstStyle/>
          <a:p>
            <a:r>
              <a:rPr lang="en-US" altLang="en-US" dirty="0"/>
              <a:t>Time domain reflectometer (TDR) </a:t>
            </a:r>
          </a:p>
          <a:p>
            <a:pPr lvl="1"/>
            <a:r>
              <a:rPr lang="en-US" altLang="en-US" dirty="0"/>
              <a:t>Medium-priced tester</a:t>
            </a:r>
          </a:p>
          <a:p>
            <a:pPr lvl="1"/>
            <a:r>
              <a:rPr lang="en-US" altLang="en-US" dirty="0"/>
              <a:t>Tests continuity and wiremap</a:t>
            </a:r>
          </a:p>
          <a:p>
            <a:pPr lvl="1"/>
            <a:r>
              <a:rPr lang="en-US" altLang="en-US" dirty="0"/>
              <a:t>Additional capabilities</a:t>
            </a:r>
          </a:p>
          <a:p>
            <a:pPr lvl="2"/>
            <a:r>
              <a:rPr lang="en-US" altLang="en-US" dirty="0"/>
              <a:t>Determine length of cable and location </a:t>
            </a:r>
            <a:br>
              <a:rPr lang="en-US" altLang="en-US" dirty="0"/>
            </a:br>
            <a:r>
              <a:rPr lang="en-US" altLang="en-US" dirty="0"/>
              <a:t>of breaks</a:t>
            </a:r>
          </a:p>
          <a:p>
            <a:pPr lvl="1"/>
            <a:r>
              <a:rPr lang="en-US" altLang="en-US" dirty="0"/>
              <a:t>Most come with loopback device</a:t>
            </a:r>
          </a:p>
          <a:p>
            <a:pPr lvl="2"/>
            <a:endParaRPr lang="en-US" altLang="en-US" dirty="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Use (5 of 5)</a:t>
            </a:r>
          </a:p>
        </p:txBody>
      </p:sp>
      <p:pic>
        <p:nvPicPr>
          <p:cNvPr id="95235" name="Picture 4" descr="Image shows a time domain reflectometer (TD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21336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Rectangle 3"/>
          <p:cNvSpPr>
            <a:spLocks noGrp="1" noChangeArrowheads="1"/>
          </p:cNvSpPr>
          <p:nvPr>
            <p:ph idx="1"/>
          </p:nvPr>
        </p:nvSpPr>
        <p:spPr>
          <a:xfrm>
            <a:off x="462579" y="5573358"/>
            <a:ext cx="8229600" cy="457200"/>
          </a:xfrm>
        </p:spPr>
        <p:txBody>
          <a:bodyPr/>
          <a:lstStyle/>
          <a:p>
            <a:pPr marL="0" indent="0">
              <a:buFontTx/>
              <a:buNone/>
            </a:pPr>
            <a:r>
              <a:rPr lang="en-US" altLang="en-US" sz="2400" dirty="0"/>
              <a:t>Figure 5.47   A typical medium-priced TDR called a MicroScanner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Crosstalk and Attenuation (1 of 5)</a:t>
            </a:r>
          </a:p>
        </p:txBody>
      </p:sp>
      <p:sp>
        <p:nvSpPr>
          <p:cNvPr id="96258" name="Rectangle 3"/>
          <p:cNvSpPr>
            <a:spLocks noGrp="1" noChangeArrowheads="1"/>
          </p:cNvSpPr>
          <p:nvPr>
            <p:ph idx="1"/>
          </p:nvPr>
        </p:nvSpPr>
        <p:spPr/>
        <p:txBody>
          <a:bodyPr/>
          <a:lstStyle/>
          <a:p>
            <a:r>
              <a:rPr lang="en-US" altLang="en-US" dirty="0"/>
              <a:t>High-end testers can detect crosstalk and attenuation</a:t>
            </a:r>
          </a:p>
          <a:p>
            <a:r>
              <a:rPr lang="en-US" altLang="en-US" dirty="0"/>
              <a:t>Crosstalk</a:t>
            </a:r>
          </a:p>
          <a:p>
            <a:pPr lvl="1"/>
            <a:r>
              <a:rPr lang="en-US" altLang="en-US" dirty="0"/>
              <a:t>Near-end crosstalk (NEXT) and far-end crosstalk (FEXT)</a:t>
            </a:r>
          </a:p>
          <a:p>
            <a:r>
              <a:rPr lang="en-US" altLang="en-US" dirty="0"/>
              <a:t>Attenuation</a:t>
            </a:r>
          </a:p>
          <a:p>
            <a:pPr lvl="1"/>
            <a:r>
              <a:rPr lang="en-US" altLang="en-US" dirty="0"/>
              <a:t>Signal becomes steadily weaker as it progresses down the wire; more susceptible to crosstalk</a:t>
            </a:r>
          </a:p>
          <a:p>
            <a:pPr lvl="1"/>
            <a:endParaRPr lang="en-US" altLang="en-US" dirty="0"/>
          </a:p>
          <a:p>
            <a:pPr lvl="2"/>
            <a:endParaRPr lang="en-US" altLang="en-US" dirty="0"/>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Crosstalk and Attenuation (2 of 5)</a:t>
            </a:r>
          </a:p>
        </p:txBody>
      </p:sp>
      <p:pic>
        <p:nvPicPr>
          <p:cNvPr id="97283" name="Picture 4" descr="Image illustrates crosstalk; when a signal is sent down one of the pairs, the other pair picks up some of the sign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2133600"/>
            <a:ext cx="4953000" cy="3197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Rectangle 3"/>
          <p:cNvSpPr>
            <a:spLocks noGrp="1" noChangeArrowheads="1"/>
          </p:cNvSpPr>
          <p:nvPr>
            <p:ph idx="1"/>
          </p:nvPr>
        </p:nvSpPr>
        <p:spPr>
          <a:xfrm>
            <a:off x="457200" y="5486400"/>
            <a:ext cx="8229600" cy="533400"/>
          </a:xfrm>
        </p:spPr>
        <p:txBody>
          <a:bodyPr/>
          <a:lstStyle/>
          <a:p>
            <a:pPr algn="ctr">
              <a:buFontTx/>
              <a:buNone/>
            </a:pPr>
            <a:r>
              <a:rPr lang="en-US" altLang="en-US" sz="2400" dirty="0"/>
              <a:t>Figure 5.48   Crosstalk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Focus of This Chapter</a:t>
            </a:r>
          </a:p>
        </p:txBody>
      </p:sp>
      <p:sp>
        <p:nvSpPr>
          <p:cNvPr id="17410" name="Rectangle 3"/>
          <p:cNvSpPr>
            <a:spLocks noGrp="1" noChangeArrowheads="1"/>
          </p:cNvSpPr>
          <p:nvPr>
            <p:ph idx="1"/>
          </p:nvPr>
        </p:nvSpPr>
        <p:spPr/>
        <p:txBody>
          <a:bodyPr/>
          <a:lstStyle/>
          <a:p>
            <a:r>
              <a:rPr lang="en-US" altLang="en-US" dirty="0"/>
              <a:t>Cable basics</a:t>
            </a:r>
          </a:p>
          <a:p>
            <a:r>
              <a:rPr lang="en-US" altLang="en-US" dirty="0"/>
              <a:t>Network components</a:t>
            </a:r>
          </a:p>
          <a:p>
            <a:r>
              <a:rPr lang="en-US" altLang="en-US" dirty="0"/>
              <a:t>Assessment of connections leading outside </a:t>
            </a:r>
            <a:br>
              <a:rPr lang="en-US" altLang="en-US" dirty="0"/>
            </a:br>
            <a:r>
              <a:rPr lang="en-US" altLang="en-US" dirty="0"/>
              <a:t>the network</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Crosstalk and Attenuation (3 of 5)</a:t>
            </a:r>
          </a:p>
        </p:txBody>
      </p:sp>
      <p:pic>
        <p:nvPicPr>
          <p:cNvPr id="98307" name="Picture 4" descr="Image illustrates near-end crosstalk; an electronic detector, connected on the same end of the cable as the end emanating the signal, listens on the other three pairs and measures the amount of interfere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8877" y="2082501"/>
            <a:ext cx="5825576"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6" name="Rectangle 3"/>
          <p:cNvSpPr>
            <a:spLocks noGrp="1" noChangeArrowheads="1"/>
          </p:cNvSpPr>
          <p:nvPr>
            <p:ph idx="1"/>
          </p:nvPr>
        </p:nvSpPr>
        <p:spPr>
          <a:xfrm>
            <a:off x="476865" y="5334000"/>
            <a:ext cx="8229600" cy="695325"/>
          </a:xfrm>
        </p:spPr>
        <p:txBody>
          <a:bodyPr/>
          <a:lstStyle/>
          <a:p>
            <a:pPr algn="ctr">
              <a:buFontTx/>
              <a:buNone/>
            </a:pPr>
            <a:r>
              <a:rPr lang="en-US" altLang="en-US" sz="2400" dirty="0"/>
              <a:t>Figure 5.49   Near-end crosstalk</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Crosstalk and Attenuation (4 of 5)</a:t>
            </a:r>
          </a:p>
        </p:txBody>
      </p:sp>
      <p:pic>
        <p:nvPicPr>
          <p:cNvPr id="99331" name="Picture 4" descr="Image illustrates far-end crosstalk; done by listening on the other pairs on the far end of the connec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072192"/>
            <a:ext cx="5799771" cy="310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Rectangle 3"/>
          <p:cNvSpPr>
            <a:spLocks noGrp="1" noChangeArrowheads="1"/>
          </p:cNvSpPr>
          <p:nvPr>
            <p:ph idx="1"/>
          </p:nvPr>
        </p:nvSpPr>
        <p:spPr>
          <a:xfrm>
            <a:off x="473336" y="5334000"/>
            <a:ext cx="8229600" cy="619572"/>
          </a:xfrm>
        </p:spPr>
        <p:txBody>
          <a:bodyPr/>
          <a:lstStyle/>
          <a:p>
            <a:pPr algn="ctr">
              <a:buFontTx/>
              <a:buNone/>
            </a:pPr>
            <a:r>
              <a:rPr lang="en-US" altLang="en-US" sz="2400" dirty="0"/>
              <a:t>Figure 5.50   Far-end crosstalk</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Crosstalk and Attenuation (5 of 5)</a:t>
            </a:r>
          </a:p>
        </p:txBody>
      </p:sp>
      <p:pic>
        <p:nvPicPr>
          <p:cNvPr id="100355" name="Picture 4" descr="Image shows an example of a typical cable certifier using a Microtest OMNIScanner made by Fluk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2055552"/>
            <a:ext cx="2743200" cy="343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4" name="Rectangle 3"/>
          <p:cNvSpPr>
            <a:spLocks noGrp="1" noChangeArrowheads="1"/>
          </p:cNvSpPr>
          <p:nvPr>
            <p:ph idx="1"/>
          </p:nvPr>
        </p:nvSpPr>
        <p:spPr>
          <a:xfrm>
            <a:off x="1447800" y="5488248"/>
            <a:ext cx="6400800" cy="761590"/>
          </a:xfrm>
        </p:spPr>
        <p:txBody>
          <a:bodyPr/>
          <a:lstStyle/>
          <a:p>
            <a:pPr marL="0" indent="0">
              <a:buFontTx/>
              <a:buNone/>
            </a:pPr>
            <a:r>
              <a:rPr lang="en-US" altLang="en-US" sz="2400" dirty="0"/>
              <a:t>Figure 5.51   A typical cable certifier</a:t>
            </a:r>
            <a:r>
              <a:rPr lang="en-US" sz="2400" dirty="0"/>
              <a:t>—</a:t>
            </a:r>
            <a:r>
              <a:rPr lang="en-US" altLang="en-US" sz="2400" dirty="0">
                <a:cs typeface="Arial" panose="020B0604020202020204" pitchFamily="34" charset="0"/>
              </a:rPr>
              <a:t>a Microtest OMNIScanner </a:t>
            </a:r>
            <a:r>
              <a:rPr lang="en-US" altLang="en-US" sz="2000" dirty="0">
                <a:cs typeface="Arial" panose="020B0604020202020204" pitchFamily="34" charset="0"/>
              </a:rPr>
              <a:t>(photo courtesy of Fluke Networks)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Challenges</a:t>
            </a:r>
          </a:p>
        </p:txBody>
      </p:sp>
      <p:sp>
        <p:nvSpPr>
          <p:cNvPr id="101378" name="Rectangle 3"/>
          <p:cNvSpPr>
            <a:spLocks noGrp="1" noChangeArrowheads="1"/>
          </p:cNvSpPr>
          <p:nvPr>
            <p:ph idx="1"/>
          </p:nvPr>
        </p:nvSpPr>
        <p:spPr/>
        <p:txBody>
          <a:bodyPr/>
          <a:lstStyle/>
          <a:p>
            <a:r>
              <a:rPr lang="en-US" altLang="en-US" dirty="0"/>
              <a:t>Signal loss is important</a:t>
            </a:r>
          </a:p>
          <a:p>
            <a:pPr lvl="1"/>
            <a:r>
              <a:rPr lang="en-US" altLang="en-US" dirty="0"/>
              <a:t>Measured in dB</a:t>
            </a:r>
          </a:p>
          <a:p>
            <a:pPr lvl="1"/>
            <a:r>
              <a:rPr lang="en-US" altLang="en-US" dirty="0"/>
              <a:t>Causes can differ</a:t>
            </a:r>
          </a:p>
          <a:p>
            <a:r>
              <a:rPr lang="en-US" altLang="en-US" dirty="0"/>
              <a:t>Competing standards exist</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3000"/>
            <a:ext cx="9144000" cy="914400"/>
          </a:xfrm>
        </p:spPr>
        <p:txBody>
          <a:bodyPr/>
          <a:lstStyle/>
          <a:p>
            <a:r>
              <a:rPr lang="en-US" altLang="en-US" dirty="0"/>
              <a:t>Signal Loss/Degradation (1 of 2)</a:t>
            </a:r>
            <a:br>
              <a:rPr lang="en-US" altLang="en-US" dirty="0"/>
            </a:br>
            <a:endParaRPr lang="en-US" dirty="0"/>
          </a:p>
        </p:txBody>
      </p:sp>
      <p:sp>
        <p:nvSpPr>
          <p:cNvPr id="2" name="Content Placeholder 1"/>
          <p:cNvSpPr>
            <a:spLocks noGrp="1"/>
          </p:cNvSpPr>
          <p:nvPr>
            <p:ph idx="1"/>
          </p:nvPr>
        </p:nvSpPr>
        <p:spPr/>
        <p:txBody>
          <a:bodyPr/>
          <a:lstStyle/>
          <a:p>
            <a:r>
              <a:rPr lang="en-US" dirty="0"/>
              <a:t>Broken cables or open connections</a:t>
            </a:r>
          </a:p>
          <a:p>
            <a:r>
              <a:rPr lang="en-US" dirty="0"/>
              <a:t>Dirty connector</a:t>
            </a:r>
          </a:p>
          <a:p>
            <a:r>
              <a:rPr lang="en-US" dirty="0"/>
              <a:t>Connector mismatch in either cladding or core</a:t>
            </a:r>
          </a:p>
          <a:p>
            <a:r>
              <a:rPr lang="en-US" dirty="0"/>
              <a:t>Attenuation</a:t>
            </a:r>
          </a:p>
          <a:p>
            <a:r>
              <a:rPr lang="en-US" dirty="0"/>
              <a:t>Dispersion</a:t>
            </a:r>
          </a:p>
          <a:p>
            <a:r>
              <a:rPr lang="en-US" dirty="0"/>
              <a:t>Bend radius limitation</a:t>
            </a:r>
          </a:p>
          <a:p>
            <a:pPr lvl="1"/>
            <a:r>
              <a:rPr lang="en-US" dirty="0"/>
              <a:t>Light leakage occurs with too much bend</a:t>
            </a:r>
          </a:p>
        </p:txBody>
      </p:sp>
    </p:spTree>
    <p:extLst>
      <p:ext uri="{BB962C8B-B14F-4D97-AF65-F5344CB8AC3E}">
        <p14:creationId xmlns:p14="http://schemas.microsoft.com/office/powerpoint/2010/main" val="38064388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9144000" cy="914400"/>
          </a:xfrm>
        </p:spPr>
        <p:txBody>
          <a:bodyPr/>
          <a:lstStyle/>
          <a:p>
            <a:r>
              <a:rPr lang="en-US" dirty="0"/>
              <a:t>Signal Loss/Degradation (2 of 2)</a:t>
            </a:r>
            <a:br>
              <a:rPr lang="en-US" dirty="0"/>
            </a:br>
            <a:endParaRPr lang="en-US" dirty="0"/>
          </a:p>
        </p:txBody>
      </p:sp>
      <p:pic>
        <p:nvPicPr>
          <p:cNvPr id="4" name="Picture 4" descr="Image shows a fiber optic cable being bent too much leading to light leak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2133600"/>
            <a:ext cx="3276600" cy="302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2" name="Rectangle 3"/>
          <p:cNvSpPr>
            <a:spLocks noGrp="1" noChangeArrowheads="1"/>
          </p:cNvSpPr>
          <p:nvPr>
            <p:ph idx="1"/>
          </p:nvPr>
        </p:nvSpPr>
        <p:spPr>
          <a:xfrm>
            <a:off x="1295400" y="5263269"/>
            <a:ext cx="6553200" cy="838200"/>
          </a:xfrm>
        </p:spPr>
        <p:txBody>
          <a:bodyPr/>
          <a:lstStyle/>
          <a:p>
            <a:pPr marL="0" indent="0">
              <a:buFontTx/>
              <a:buNone/>
            </a:pPr>
            <a:r>
              <a:rPr lang="en-US" altLang="en-US" sz="2400" dirty="0"/>
              <a:t>Figure 5.52   Light leakage</a:t>
            </a:r>
            <a:r>
              <a:rPr lang="en-US" sz="2400" dirty="0"/>
              <a:t>—</a:t>
            </a:r>
            <a:r>
              <a:rPr lang="en-US" altLang="en-US" sz="2400" dirty="0"/>
              <a:t>note the colored glow at the bends but the dark cable at the straight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Physical or Signal Mismatch (1 of 2)</a:t>
            </a:r>
            <a:br>
              <a:rPr lang="en-US" dirty="0"/>
            </a:br>
            <a:endParaRPr lang="en-US" dirty="0"/>
          </a:p>
        </p:txBody>
      </p:sp>
      <p:sp>
        <p:nvSpPr>
          <p:cNvPr id="2" name="Content Placeholder 1"/>
          <p:cNvSpPr>
            <a:spLocks noGrp="1"/>
          </p:cNvSpPr>
          <p:nvPr>
            <p:ph idx="1"/>
          </p:nvPr>
        </p:nvSpPr>
        <p:spPr/>
        <p:txBody>
          <a:bodyPr/>
          <a:lstStyle/>
          <a:p>
            <a:r>
              <a:rPr lang="en-US" dirty="0"/>
              <a:t>Physical compatibility does not imply signal compatibility</a:t>
            </a:r>
          </a:p>
          <a:p>
            <a:pPr lvl="1"/>
            <a:r>
              <a:rPr lang="en-US" dirty="0"/>
              <a:t>Must match single-mode or multi-mode fiber</a:t>
            </a:r>
          </a:p>
          <a:p>
            <a:pPr lvl="1"/>
            <a:r>
              <a:rPr lang="en-US" dirty="0"/>
              <a:t>Different runs of fiber use different wavelength signals</a:t>
            </a:r>
          </a:p>
          <a:p>
            <a:r>
              <a:rPr lang="en-US" dirty="0"/>
              <a:t>Fiber technician must be highly skilled</a:t>
            </a:r>
          </a:p>
          <a:p>
            <a:pPr lvl="1"/>
            <a:r>
              <a:rPr lang="en-US" dirty="0"/>
              <a:t>ST, SC, LC or other connector is very challenging</a:t>
            </a:r>
          </a:p>
        </p:txBody>
      </p:sp>
    </p:spTree>
    <p:extLst>
      <p:ext uri="{BB962C8B-B14F-4D97-AF65-F5344CB8AC3E}">
        <p14:creationId xmlns:p14="http://schemas.microsoft.com/office/powerpoint/2010/main" val="38012150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Physical or Signal Mismatch (2 of 2)</a:t>
            </a:r>
            <a:br>
              <a:rPr lang="en-US" dirty="0"/>
            </a:br>
            <a:endParaRPr lang="en-US" dirty="0"/>
          </a:p>
        </p:txBody>
      </p:sp>
      <p:pic>
        <p:nvPicPr>
          <p:cNvPr id="3" name="Picture 4" descr="Image shows an older fiber termination k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165841"/>
            <a:ext cx="3448050" cy="347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txBox="1">
            <a:spLocks noChangeArrowheads="1"/>
          </p:cNvSpPr>
          <p:nvPr/>
        </p:nvSpPr>
        <p:spPr>
          <a:xfrm>
            <a:off x="1905000" y="5562600"/>
            <a:ext cx="5334000" cy="53340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Tx/>
              <a:buNone/>
            </a:pPr>
            <a:r>
              <a:rPr lang="en-US" altLang="en-US" sz="2400" dirty="0"/>
              <a:t>Figure 5.53 Older fiber termination kit</a:t>
            </a:r>
          </a:p>
        </p:txBody>
      </p:sp>
    </p:spTree>
    <p:extLst>
      <p:ext uri="{BB962C8B-B14F-4D97-AF65-F5344CB8AC3E}">
        <p14:creationId xmlns:p14="http://schemas.microsoft.com/office/powerpoint/2010/main" val="3962956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362200"/>
            <a:ext cx="8229600" cy="4267200"/>
          </a:xfrm>
        </p:spPr>
        <p:txBody>
          <a:bodyPr/>
          <a:lstStyle/>
          <a:p>
            <a:r>
              <a:rPr lang="en-US" dirty="0"/>
              <a:t>Determines continuity</a:t>
            </a:r>
          </a:p>
          <a:p>
            <a:r>
              <a:rPr lang="en-US" dirty="0"/>
              <a:t>Determines location of the break</a:t>
            </a:r>
          </a:p>
          <a:p>
            <a:r>
              <a:rPr lang="en-US" dirty="0"/>
              <a:t>Main issues with fiber</a:t>
            </a:r>
          </a:p>
          <a:p>
            <a:pPr lvl="1"/>
            <a:r>
              <a:rPr lang="en-US" dirty="0"/>
              <a:t>Attenuation</a:t>
            </a:r>
          </a:p>
          <a:p>
            <a:pPr lvl="1"/>
            <a:r>
              <a:rPr lang="en-US" dirty="0"/>
              <a:t>Light leakage</a:t>
            </a:r>
          </a:p>
          <a:p>
            <a:pPr lvl="1"/>
            <a:r>
              <a:rPr lang="en-US" dirty="0"/>
              <a:t>Modal distortion</a:t>
            </a:r>
          </a:p>
        </p:txBody>
      </p:sp>
      <p:sp>
        <p:nvSpPr>
          <p:cNvPr id="3" name="Title 2"/>
          <p:cNvSpPr>
            <a:spLocks noGrp="1"/>
          </p:cNvSpPr>
          <p:nvPr>
            <p:ph type="title"/>
          </p:nvPr>
        </p:nvSpPr>
        <p:spPr/>
        <p:txBody>
          <a:bodyPr/>
          <a:lstStyle/>
          <a:p>
            <a:r>
              <a:rPr lang="en-US" dirty="0"/>
              <a:t>Optical Time Domain Reflectometer (OTDR) (1 of 2)</a:t>
            </a:r>
          </a:p>
        </p:txBody>
      </p:sp>
    </p:spTree>
    <p:extLst>
      <p:ext uri="{BB962C8B-B14F-4D97-AF65-F5344CB8AC3E}">
        <p14:creationId xmlns:p14="http://schemas.microsoft.com/office/powerpoint/2010/main" val="25758214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Time Domain Reflectometer (OTDR) (2 of 2)</a:t>
            </a:r>
          </a:p>
        </p:txBody>
      </p:sp>
      <p:pic>
        <p:nvPicPr>
          <p:cNvPr id="104450" name="Picture 4" descr="Image displays an optical time domain reflectometer.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2502876"/>
            <a:ext cx="2011072" cy="298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Rectangle 3"/>
          <p:cNvSpPr>
            <a:spLocks noGrp="1" noChangeArrowheads="1"/>
          </p:cNvSpPr>
          <p:nvPr>
            <p:ph idx="1"/>
          </p:nvPr>
        </p:nvSpPr>
        <p:spPr>
          <a:xfrm>
            <a:off x="1257300" y="5465886"/>
            <a:ext cx="6629400" cy="521676"/>
          </a:xfrm>
        </p:spPr>
        <p:txBody>
          <a:bodyPr/>
          <a:lstStyle/>
          <a:p>
            <a:pPr marL="0" indent="0">
              <a:buFontTx/>
              <a:buNone/>
            </a:pPr>
            <a:r>
              <a:rPr lang="en-US" altLang="en-US" sz="2400" dirty="0"/>
              <a:t>Figure 5.54   An optical time domain reflectometer </a:t>
            </a:r>
            <a:br>
              <a:rPr lang="en-US" altLang="en-US" sz="2400" dirty="0"/>
            </a:br>
            <a:r>
              <a:rPr lang="en-US" altLang="en-US" sz="2000" dirty="0"/>
              <a:t>(photo courtesy of Fluke Networks)</a:t>
            </a:r>
          </a:p>
        </p:txBody>
      </p:sp>
    </p:spTree>
  </p:cSld>
  <p:clrMapOvr>
    <a:masterClrMapping/>
  </p:clrMapOvr>
</p:sld>
</file>

<file path=ppt/theme/theme1.xml><?xml version="1.0" encoding="utf-8"?>
<a:theme xmlns:a="http://schemas.openxmlformats.org/drawingml/2006/main" name="3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5218</Words>
  <Application>Microsoft Office PowerPoint</Application>
  <PresentationFormat>On-screen Show (4:3)</PresentationFormat>
  <Paragraphs>676</Paragraphs>
  <Slides>131</Slides>
  <Notes>130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131</vt:i4>
      </vt:variant>
    </vt:vector>
  </HeadingPairs>
  <TitlesOfParts>
    <vt:vector size="136" baseType="lpstr">
      <vt:lpstr>Arial</vt:lpstr>
      <vt:lpstr>Calibri</vt:lpstr>
      <vt:lpstr>Candara</vt:lpstr>
      <vt:lpstr>Century</vt:lpstr>
      <vt:lpstr>3_Office Theme</vt:lpstr>
      <vt:lpstr>Installing a Physical Network</vt:lpstr>
      <vt:lpstr>Objectives</vt:lpstr>
      <vt:lpstr>Introduction (1 of 2)</vt:lpstr>
      <vt:lpstr>Introduction (2 of 2)</vt:lpstr>
      <vt:lpstr> Historical/Conceptual</vt:lpstr>
      <vt:lpstr>Structured Cabling</vt:lpstr>
      <vt:lpstr>PowerPoint Presentation</vt:lpstr>
      <vt:lpstr>The Goal of Structured Cabling</vt:lpstr>
      <vt:lpstr>The Focus of This Chapter</vt:lpstr>
      <vt:lpstr>Cable Basics – A Star Is Born (1 of 2)</vt:lpstr>
      <vt:lpstr>Cable Basics – A Star Is Born (2 of 2)</vt:lpstr>
      <vt:lpstr>Issues with Installation</vt:lpstr>
      <vt:lpstr>A Better Installation Design</vt:lpstr>
      <vt:lpstr> Test Specific</vt:lpstr>
      <vt:lpstr>Structured Cable Network Components (1 of 2)</vt:lpstr>
      <vt:lpstr>Structured Cable Network Components (2 of 2)</vt:lpstr>
      <vt:lpstr>Horizontal Cabling (1 of 3)</vt:lpstr>
      <vt:lpstr>Horizontal Cabling (2 of 3)</vt:lpstr>
      <vt:lpstr>Horizontal Cabling (3 of 3)</vt:lpstr>
      <vt:lpstr>TIA/EIA Specifications (1 of 2)</vt:lpstr>
      <vt:lpstr>TIA/EIA Specifications (2 of 2)</vt:lpstr>
      <vt:lpstr>Choosing Your Horizontal Cabling </vt:lpstr>
      <vt:lpstr>The Telecommunications Room</vt:lpstr>
      <vt:lpstr>Equipment Racks (1 of 4)</vt:lpstr>
      <vt:lpstr>Equipment Racks (2 of 4)</vt:lpstr>
      <vt:lpstr>Equipment Racks (3 of 4)</vt:lpstr>
      <vt:lpstr>Equipment Racks (4 of 4)</vt:lpstr>
      <vt:lpstr>Patch Panels (1 of 6) </vt:lpstr>
      <vt:lpstr>Patch Panels (2 of 6)</vt:lpstr>
      <vt:lpstr>Patch Panels (3 of 6)</vt:lpstr>
      <vt:lpstr>Patch Panels (4 of 6)</vt:lpstr>
      <vt:lpstr>Patch Panels (5 of 6)</vt:lpstr>
      <vt:lpstr>Patch Panels (6 of 6)</vt:lpstr>
      <vt:lpstr>Patch Panel Configurations (1 of 2) </vt:lpstr>
      <vt:lpstr>Patch Panel Configurations (2 of 2) </vt:lpstr>
      <vt:lpstr>Patch Cables (1 of 3) </vt:lpstr>
      <vt:lpstr>Patch Cables (2 of 3) </vt:lpstr>
      <vt:lpstr>Patch Cables (3 of 3) </vt:lpstr>
      <vt:lpstr>The Work Area (1 of 4) </vt:lpstr>
      <vt:lpstr>The Work Area (2 of 4) </vt:lpstr>
      <vt:lpstr>The Work Area (3 of 4) </vt:lpstr>
      <vt:lpstr>The Work Area (4 of 4) </vt:lpstr>
      <vt:lpstr>Structured Cable – Beyond the Star (1 of 2) </vt:lpstr>
      <vt:lpstr>Structured Cable – Beyond the Star (2 of 2) </vt:lpstr>
      <vt:lpstr>Demarc and NIU (1 of 3)</vt:lpstr>
      <vt:lpstr>Demarc and NIU (2 of 3)</vt:lpstr>
      <vt:lpstr>Demarc and NIU (3 of 3)</vt:lpstr>
      <vt:lpstr>Connections Inside the Demarc (1 of 5)</vt:lpstr>
      <vt:lpstr>Connections Inside the Demarc (2 of 5)</vt:lpstr>
      <vt:lpstr>Connections Inside the Demarc (3 of 5)</vt:lpstr>
      <vt:lpstr>Connections Inside the Demarc (4 of 5)</vt:lpstr>
      <vt:lpstr>Connections Inside the Demarc (5 of 5)</vt:lpstr>
      <vt:lpstr> Installing Structured Cabling</vt:lpstr>
      <vt:lpstr>Getting a Floor Plan (1 of 2) </vt:lpstr>
      <vt:lpstr>Getting a Floor Plan (2 of 2) </vt:lpstr>
      <vt:lpstr>Mapping the Runs (1 of 2)</vt:lpstr>
      <vt:lpstr>Mapping the Runs (2 of 2)</vt:lpstr>
      <vt:lpstr>Determining the Telecommunications Room Location (1 of 2)</vt:lpstr>
      <vt:lpstr>Determining the Telecommunications Room Location (2 of 2)</vt:lpstr>
      <vt:lpstr>Pulling Cable (1 of 9)</vt:lpstr>
      <vt:lpstr>Pulling Cable (2 of 9)</vt:lpstr>
      <vt:lpstr>Pulling Cable (3 of 9)</vt:lpstr>
      <vt:lpstr>Pulling Cable (4 of 9)</vt:lpstr>
      <vt:lpstr>Pulling Cable (5 of 9)</vt:lpstr>
      <vt:lpstr>Pulling Cable (6 of 9)</vt:lpstr>
      <vt:lpstr>Pulling Cable (7 of 9)</vt:lpstr>
      <vt:lpstr>Pulling Cable (8 of 9)</vt:lpstr>
      <vt:lpstr>Pulling Cable (9 of 9)</vt:lpstr>
      <vt:lpstr>Making Connections (1 of 2)</vt:lpstr>
      <vt:lpstr>Making Connections (2 of 2)</vt:lpstr>
      <vt:lpstr>Rolling Your Own Patch Cables (1 of 7)  </vt:lpstr>
      <vt:lpstr>Rolling Your Own Patch Cables (2 of 7)  </vt:lpstr>
      <vt:lpstr>Rolling Your Own Patch Cables (3 of 7)  </vt:lpstr>
      <vt:lpstr>Rolling Your Own Patch Cables (4 of 7)  </vt:lpstr>
      <vt:lpstr>Rolling Your Own Patch Cables (5 of 7)  </vt:lpstr>
      <vt:lpstr>Rolling Your Own Patch Cables (6 of 7)  </vt:lpstr>
      <vt:lpstr>Rolling Your Own Patch Cables (7 of 7)  </vt:lpstr>
      <vt:lpstr>Connecting the Patch Panels (1 of 3) </vt:lpstr>
      <vt:lpstr>Connecting the Patch Panels (2 of 3) </vt:lpstr>
      <vt:lpstr>Connecting the Patch Panels (3 of 3) </vt:lpstr>
      <vt:lpstr>Testing the Cable Runs </vt:lpstr>
      <vt:lpstr>Copper Challenges</vt:lpstr>
      <vt:lpstr>Tools to Use (1 of 5)</vt:lpstr>
      <vt:lpstr>Tools to Use (2 of 5)</vt:lpstr>
      <vt:lpstr>Tools to Use (3 of 5)</vt:lpstr>
      <vt:lpstr>Tools to Use (4 of 5)</vt:lpstr>
      <vt:lpstr>Tools to Use (5 of 5)</vt:lpstr>
      <vt:lpstr>Crosstalk and Attenuation (1 of 5)</vt:lpstr>
      <vt:lpstr>Crosstalk and Attenuation (2 of 5)</vt:lpstr>
      <vt:lpstr>Crosstalk and Attenuation (3 of 5)</vt:lpstr>
      <vt:lpstr>Crosstalk and Attenuation (4 of 5)</vt:lpstr>
      <vt:lpstr>Crosstalk and Attenuation (5 of 5)</vt:lpstr>
      <vt:lpstr>Fiber Challenges</vt:lpstr>
      <vt:lpstr>Signal Loss/Degradation (1 of 2) </vt:lpstr>
      <vt:lpstr>Signal Loss/Degradation (2 of 2) </vt:lpstr>
      <vt:lpstr>Physical or Signal Mismatch (1 of 2) </vt:lpstr>
      <vt:lpstr>Physical or Signal Mismatch (2 of 2) </vt:lpstr>
      <vt:lpstr>Optical Time Domain Reflectometer (OTDR) (1 of 2)</vt:lpstr>
      <vt:lpstr>Optical Time Domain Reflectometer (OTDR) (2 of 2)</vt:lpstr>
      <vt:lpstr> NICs</vt:lpstr>
      <vt:lpstr>Types of NICs (1 of 3)</vt:lpstr>
      <vt:lpstr>Types of NICs (2 of 3)</vt:lpstr>
      <vt:lpstr>Types of NICs (3 of 3)</vt:lpstr>
      <vt:lpstr>Buying NICs </vt:lpstr>
      <vt:lpstr>Physical Connections (1 of 2) </vt:lpstr>
      <vt:lpstr>Physical Connections (2 of 2) </vt:lpstr>
      <vt:lpstr>Expansion Slots (1 of 3) </vt:lpstr>
      <vt:lpstr>Expansion Slots (2 of 3) </vt:lpstr>
      <vt:lpstr>Expansion Slots (3 of 3) </vt:lpstr>
      <vt:lpstr>Drivers </vt:lpstr>
      <vt:lpstr>Bonding</vt:lpstr>
      <vt:lpstr>Link Lights (1 of 6)  </vt:lpstr>
      <vt:lpstr>Link Lights (2 of 6)  </vt:lpstr>
      <vt:lpstr>Link Lights (3 of 6)  </vt:lpstr>
      <vt:lpstr>Link Lights (4 of 6)  </vt:lpstr>
      <vt:lpstr>Link Lights (5 of 6)  </vt:lpstr>
      <vt:lpstr>Link Lights (6 of 6)  </vt:lpstr>
      <vt:lpstr>Diagnostics and Repair of Physical Cabling</vt:lpstr>
      <vt:lpstr>Diagnosing Physical Problems (1 of 3)</vt:lpstr>
      <vt:lpstr>Diagnosing Physical Problems (2 of 3)</vt:lpstr>
      <vt:lpstr>Diagnosing Physical Problems (3 of 3)</vt:lpstr>
      <vt:lpstr>Check the NIC (1 of 2)</vt:lpstr>
      <vt:lpstr>Check the NIC (2 of 2)</vt:lpstr>
      <vt:lpstr>Cable Testing (1 of 2)</vt:lpstr>
      <vt:lpstr>Cable Testing (2 of 2)</vt:lpstr>
      <vt:lpstr>Problems in the  Telecommunications Room</vt:lpstr>
      <vt:lpstr>Monitoring Tools (1 of 2)</vt:lpstr>
      <vt:lpstr>Monitoring Tools (2 of 2)</vt:lpstr>
      <vt:lpstr>Toners (1 of 3) </vt:lpstr>
      <vt:lpstr>Toner (2 of 3) </vt:lpstr>
      <vt:lpstr>Toner (3 of 3)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Installing a Physical Network</dc:title>
  <dc:creator/>
  <cp:lastModifiedBy/>
  <cp:revision>1</cp:revision>
  <dcterms:created xsi:type="dcterms:W3CDTF">2017-11-19T20:49:38Z</dcterms:created>
  <dcterms:modified xsi:type="dcterms:W3CDTF">2018-12-11T18:17:30Z</dcterms:modified>
</cp:coreProperties>
</file>